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 Bold" charset="1" panose="00000800000000000000"/>
      <p:regular r:id="rId27"/>
    </p:embeddedFont>
    <p:embeddedFont>
      <p:font typeface="Montserrat" charset="1" panose="00000500000000000000"/>
      <p:regular r:id="rId28"/>
    </p:embeddedFont>
    <p:embeddedFont>
      <p:font typeface="Open Sans 1 Bold" charset="1" panose="00000000000000000000"/>
      <p:regular r:id="rId29"/>
    </p:embeddedFont>
    <p:embeddedFont>
      <p:font typeface="Big Shoulders Display Bold" charset="1" panose="00000000000000000000"/>
      <p:regular r:id="rId35"/>
    </p:embeddedFont>
    <p:embeddedFont>
      <p:font typeface="Arial" charset="1" panose="020B0502020202020204"/>
      <p:regular r:id="rId36"/>
    </p:embeddedFont>
    <p:embeddedFont>
      <p:font typeface="Open Sans 2" charset="1" panose="020B0606030504020204"/>
      <p:regular r:id="rId38"/>
    </p:embeddedFont>
    <p:embeddedFont>
      <p:font typeface="Arial Bold" charset="1" panose="020B08020202020202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notesSlides/notesSlide3.xml" Type="http://schemas.openxmlformats.org/officeDocument/2006/relationships/notesSlide"/><Relationship Id="rId32" Target="notesSlides/notesSlide4.xml" Type="http://schemas.openxmlformats.org/officeDocument/2006/relationships/notesSlide"/><Relationship Id="rId33" Target="notesSlides/notesSlide5.xml" Type="http://schemas.openxmlformats.org/officeDocument/2006/relationships/notesSlide"/><Relationship Id="rId34" Target="notesSlides/notesSlide6.xml" Type="http://schemas.openxmlformats.org/officeDocument/2006/relationships/notes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notesSlides/notesSlide7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9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10.xml" Type="http://schemas.openxmlformats.org/officeDocument/2006/relationships/notesSlide"/><Relationship Id="rId43" Target="notesSlides/notesSlide11.xml" Type="http://schemas.openxmlformats.org/officeDocument/2006/relationships/notesSlide"/><Relationship Id="rId44" Target="notesSlides/notesSlide12.xml" Type="http://schemas.openxmlformats.org/officeDocument/2006/relationships/notesSlide"/><Relationship Id="rId45" Target="notesSlides/notesSlide13.xml" Type="http://schemas.openxmlformats.org/officeDocument/2006/relationships/notesSlide"/><Relationship Id="rId46" Target="notesSlides/notesSlide14.xml" Type="http://schemas.openxmlformats.org/officeDocument/2006/relationships/notesSlide"/><Relationship Id="rId47" Target="notesSlides/notesSlide15.xml" Type="http://schemas.openxmlformats.org/officeDocument/2006/relationships/notesSlide"/><Relationship Id="rId48" Target="notesSlides/notesSlide16.xml" Type="http://schemas.openxmlformats.org/officeDocument/2006/relationships/notesSlide"/><Relationship Id="rId49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8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26.pn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1.png" Type="http://schemas.openxmlformats.org/officeDocument/2006/relationships/image"/><Relationship Id="rId17" Target="../media/image47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26.pn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1.png" Type="http://schemas.openxmlformats.org/officeDocument/2006/relationships/image"/><Relationship Id="rId17" Target="../media/image8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26.pn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1.png" Type="http://schemas.openxmlformats.org/officeDocument/2006/relationships/image"/><Relationship Id="rId15" Target="../media/image8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1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17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8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8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8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3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17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98322">
            <a:off x="12872211" y="-2776467"/>
            <a:ext cx="8774178" cy="8796169"/>
            <a:chOff x="0" y="0"/>
            <a:chExt cx="11698904" cy="11728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98859" cy="11728196"/>
            </a:xfrm>
            <a:custGeom>
              <a:avLst/>
              <a:gdLst/>
              <a:ahLst/>
              <a:cxnLst/>
              <a:rect r="r" b="b" t="t" l="l"/>
              <a:pathLst>
                <a:path h="11728196" w="11698859">
                  <a:moveTo>
                    <a:pt x="0" y="0"/>
                  </a:moveTo>
                  <a:lnTo>
                    <a:pt x="11698859" y="0"/>
                  </a:lnTo>
                  <a:lnTo>
                    <a:pt x="11698859" y="11728196"/>
                  </a:lnTo>
                  <a:lnTo>
                    <a:pt x="0" y="11728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" r="0" b="-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63626" y="1621617"/>
            <a:ext cx="753561" cy="753561"/>
          </a:xfrm>
          <a:custGeom>
            <a:avLst/>
            <a:gdLst/>
            <a:ahLst/>
            <a:cxnLst/>
            <a:rect r="r" b="b" t="t" l="l"/>
            <a:pathLst>
              <a:path h="753561" w="753561">
                <a:moveTo>
                  <a:pt x="0" y="0"/>
                </a:moveTo>
                <a:lnTo>
                  <a:pt x="753561" y="0"/>
                </a:lnTo>
                <a:lnTo>
                  <a:pt x="753561" y="753561"/>
                </a:lnTo>
                <a:lnTo>
                  <a:pt x="0" y="753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78711" y="7667323"/>
            <a:ext cx="1578921" cy="1578921"/>
          </a:xfrm>
          <a:custGeom>
            <a:avLst/>
            <a:gdLst/>
            <a:ahLst/>
            <a:cxnLst/>
            <a:rect r="r" b="b" t="t" l="l"/>
            <a:pathLst>
              <a:path h="1578921" w="1578921">
                <a:moveTo>
                  <a:pt x="0" y="0"/>
                </a:moveTo>
                <a:lnTo>
                  <a:pt x="1578921" y="0"/>
                </a:lnTo>
                <a:lnTo>
                  <a:pt x="1578921" y="1578921"/>
                </a:lnTo>
                <a:lnTo>
                  <a:pt x="0" y="1578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451474"/>
            <a:ext cx="12439315" cy="157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b="true" sz="8000">
                <a:solidFill>
                  <a:srgbClr val="79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SalvaPOS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23916" y="9645821"/>
            <a:ext cx="7173539" cy="27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1399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4577" y="7250128"/>
            <a:ext cx="4768751" cy="216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3500" b="true">
                <a:solidFill>
                  <a:srgbClr val="7900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Integrantes:</a:t>
            </a:r>
          </a:p>
          <a:p>
            <a:pPr algn="ctr">
              <a:lnSpc>
                <a:spcPts val="5880"/>
              </a:lnSpc>
            </a:pPr>
            <a:r>
              <a:rPr lang="en-US" sz="3500" b="true">
                <a:solidFill>
                  <a:srgbClr val="7900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Richard Araneda</a:t>
            </a:r>
          </a:p>
          <a:p>
            <a:pPr algn="ctr">
              <a:lnSpc>
                <a:spcPts val="5880"/>
              </a:lnSpc>
            </a:pPr>
            <a:r>
              <a:rPr lang="en-US" b="true" sz="3500">
                <a:solidFill>
                  <a:srgbClr val="7900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Pablo Avila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3722" y="2929777"/>
            <a:ext cx="4456863" cy="4456863"/>
          </a:xfrm>
          <a:custGeom>
            <a:avLst/>
            <a:gdLst/>
            <a:ahLst/>
            <a:cxnLst/>
            <a:rect r="r" b="b" t="t" l="l"/>
            <a:pathLst>
              <a:path h="4456863" w="4456863">
                <a:moveTo>
                  <a:pt x="0" y="0"/>
                </a:moveTo>
                <a:lnTo>
                  <a:pt x="4456863" y="0"/>
                </a:lnTo>
                <a:lnTo>
                  <a:pt x="4456863" y="4456863"/>
                </a:lnTo>
                <a:lnTo>
                  <a:pt x="0" y="445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8452" y="3128374"/>
            <a:ext cx="4075225" cy="4077458"/>
          </a:xfrm>
          <a:custGeom>
            <a:avLst/>
            <a:gdLst/>
            <a:ahLst/>
            <a:cxnLst/>
            <a:rect r="r" b="b" t="t" l="l"/>
            <a:pathLst>
              <a:path h="4077458" w="4075225">
                <a:moveTo>
                  <a:pt x="0" y="0"/>
                </a:moveTo>
                <a:lnTo>
                  <a:pt x="4075225" y="0"/>
                </a:lnTo>
                <a:lnTo>
                  <a:pt x="4075225" y="4077458"/>
                </a:lnTo>
                <a:lnTo>
                  <a:pt x="0" y="4077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50750" y="6906034"/>
            <a:ext cx="1260179" cy="1296524"/>
          </a:xfrm>
          <a:custGeom>
            <a:avLst/>
            <a:gdLst/>
            <a:ahLst/>
            <a:cxnLst/>
            <a:rect r="r" b="b" t="t" l="l"/>
            <a:pathLst>
              <a:path h="1296524" w="1260179">
                <a:moveTo>
                  <a:pt x="0" y="0"/>
                </a:moveTo>
                <a:lnTo>
                  <a:pt x="1260179" y="0"/>
                </a:lnTo>
                <a:lnTo>
                  <a:pt x="1260179" y="1296524"/>
                </a:lnTo>
                <a:lnTo>
                  <a:pt x="0" y="12965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50750" y="2038685"/>
            <a:ext cx="1260179" cy="1288277"/>
          </a:xfrm>
          <a:custGeom>
            <a:avLst/>
            <a:gdLst/>
            <a:ahLst/>
            <a:cxnLst/>
            <a:rect r="r" b="b" t="t" l="l"/>
            <a:pathLst>
              <a:path h="1288277" w="1260179">
                <a:moveTo>
                  <a:pt x="0" y="0"/>
                </a:moveTo>
                <a:lnTo>
                  <a:pt x="1260179" y="0"/>
                </a:lnTo>
                <a:lnTo>
                  <a:pt x="1260179" y="1288277"/>
                </a:lnTo>
                <a:lnTo>
                  <a:pt x="0" y="12882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462522" y="3821007"/>
            <a:ext cx="1115182" cy="922560"/>
            <a:chOff x="0" y="0"/>
            <a:chExt cx="1486909" cy="1230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86916" cy="1230122"/>
            </a:xfrm>
            <a:custGeom>
              <a:avLst/>
              <a:gdLst/>
              <a:ahLst/>
              <a:cxnLst/>
              <a:rect r="r" b="b" t="t" l="l"/>
              <a:pathLst>
                <a:path h="1230122" w="1486916">
                  <a:moveTo>
                    <a:pt x="0" y="0"/>
                  </a:moveTo>
                  <a:lnTo>
                    <a:pt x="1486916" y="0"/>
                  </a:lnTo>
                  <a:lnTo>
                    <a:pt x="1486916" y="1230122"/>
                  </a:lnTo>
                  <a:lnTo>
                    <a:pt x="0" y="1230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18" r="0" b="-1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2792" y="4818223"/>
            <a:ext cx="3806490" cy="144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0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Historia de Usuario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924639" y="6570158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09029" y="5501856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09029" y="4380181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24639" y="3403207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898322">
            <a:off x="-1147196" y="7236208"/>
            <a:ext cx="3505994" cy="3514781"/>
            <a:chOff x="0" y="0"/>
            <a:chExt cx="4674659" cy="46863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74616" cy="4686427"/>
            </a:xfrm>
            <a:custGeom>
              <a:avLst/>
              <a:gdLst/>
              <a:ahLst/>
              <a:cxnLst/>
              <a:rect r="r" b="b" t="t" l="l"/>
              <a:pathLst>
                <a:path h="4686427" w="4674616">
                  <a:moveTo>
                    <a:pt x="0" y="0"/>
                  </a:moveTo>
                  <a:lnTo>
                    <a:pt x="4674616" y="0"/>
                  </a:lnTo>
                  <a:lnTo>
                    <a:pt x="4674616" y="4686427"/>
                  </a:lnTo>
                  <a:lnTo>
                    <a:pt x="0" y="4686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1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699528" y="4282287"/>
            <a:ext cx="2371039" cy="1922969"/>
            <a:chOff x="0" y="0"/>
            <a:chExt cx="3161385" cy="25639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61411" cy="2564003"/>
            </a:xfrm>
            <a:custGeom>
              <a:avLst/>
              <a:gdLst/>
              <a:ahLst/>
              <a:cxnLst/>
              <a:rect r="r" b="b" t="t" l="l"/>
              <a:pathLst>
                <a:path h="2564003" w="3161411">
                  <a:moveTo>
                    <a:pt x="0" y="0"/>
                  </a:moveTo>
                  <a:lnTo>
                    <a:pt x="3161411" y="0"/>
                  </a:lnTo>
                  <a:lnTo>
                    <a:pt x="3161411" y="2564003"/>
                  </a:lnTo>
                  <a:lnTo>
                    <a:pt x="0" y="256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128" r="0" b="-127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410929" y="724709"/>
            <a:ext cx="11576940" cy="501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6"/>
              </a:lnSpc>
            </a:pPr>
            <a:r>
              <a:rPr lang="en-US" sz="8230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Historia de Usuario</a:t>
            </a:r>
          </a:p>
          <a:p>
            <a:pPr algn="ctr">
              <a:lnSpc>
                <a:spcPts val="9876"/>
              </a:lnSpc>
            </a:pPr>
          </a:p>
          <a:p>
            <a:pPr algn="ctr">
              <a:lnSpc>
                <a:spcPts val="9876"/>
              </a:lnSpc>
            </a:pPr>
          </a:p>
          <a:p>
            <a:pPr algn="ctr">
              <a:lnSpc>
                <a:spcPts val="987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280615" y="2128709"/>
            <a:ext cx="946709" cy="86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21477" y="2104637"/>
            <a:ext cx="3117244" cy="22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10643" y="3688326"/>
            <a:ext cx="2850498" cy="22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27324" y="4921931"/>
            <a:ext cx="946709" cy="86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68207" y="7101057"/>
            <a:ext cx="946709" cy="86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24977" y="2717279"/>
            <a:ext cx="806202" cy="198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56"/>
              </a:lnSpc>
            </a:pPr>
            <a:r>
              <a:rPr lang="en-US" b="true" sz="9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14459" y="7744537"/>
            <a:ext cx="864989" cy="198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56"/>
              </a:lnSpc>
            </a:pPr>
            <a:r>
              <a:rPr lang="en-US" b="true" sz="9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50258" y="5177097"/>
            <a:ext cx="8764069" cy="168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1599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599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egistrar una Venta</a:t>
            </a:r>
          </a:p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Como: Farmeceutico - Cajero</a:t>
            </a:r>
          </a:p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Quiero: Registrar la venta de un medicamento de manera rápida y precisa</a:t>
            </a:r>
          </a:p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Para: Asegurar que la transacción se complete sin errores y que el inventario se actualice automáticamente</a:t>
            </a:r>
          </a:p>
          <a:p>
            <a:pPr algn="l">
              <a:lnSpc>
                <a:spcPts val="2207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760327" y="6044643"/>
            <a:ext cx="641300" cy="198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56"/>
              </a:lnSpc>
            </a:pPr>
            <a:r>
              <a:rPr lang="en-US" b="true" sz="9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20454" y="2901671"/>
            <a:ext cx="9339873" cy="160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Reportes de Ventas y </a:t>
            </a:r>
            <a:r>
              <a:rPr lang="en-US" sz="15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Análisis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Como: Administrador - Gerente de la farmacia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Quiero: Generar reportes detallados de ventas y análisis de desempeño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Para que: Pueda tomar decisiones informadas sobre la gestión de inventario, estrategias de marketing y la planificación de futuras compras</a:t>
            </a:r>
          </a:p>
          <a:p>
            <a:pPr algn="just">
              <a:lnSpc>
                <a:spcPts val="1854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930777" y="7658931"/>
            <a:ext cx="8309702" cy="170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3"/>
              </a:lnSpc>
            </a:pPr>
            <a:r>
              <a:rPr lang="en-US" sz="160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Gestión de Inventario</a:t>
            </a:r>
          </a:p>
          <a:p>
            <a:pPr algn="just" marL="347455" indent="-173728" lvl="1">
              <a:lnSpc>
                <a:spcPts val="2253"/>
              </a:lnSpc>
              <a:buFont typeface="Arial"/>
              <a:buChar char="•"/>
            </a:pPr>
            <a:r>
              <a:rPr lang="en-US" sz="160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Como: Administrador - Gerente de la farmacia</a:t>
            </a:r>
          </a:p>
          <a:p>
            <a:pPr algn="just" marL="347455" indent="-173728" lvl="1">
              <a:lnSpc>
                <a:spcPts val="2253"/>
              </a:lnSpc>
              <a:buFont typeface="Arial"/>
              <a:buChar char="•"/>
            </a:pPr>
            <a:r>
              <a:rPr lang="en-US" sz="160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Quiero: Monitorear y </a:t>
            </a:r>
            <a:r>
              <a:rPr lang="en-US" sz="160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gestionar el inventario en tiempo real</a:t>
            </a:r>
          </a:p>
          <a:p>
            <a:pPr algn="just" marL="347455" indent="-173728" lvl="1">
              <a:lnSpc>
                <a:spcPts val="2253"/>
              </a:lnSpc>
              <a:buFont typeface="Arial"/>
              <a:buChar char="•"/>
            </a:pPr>
            <a:r>
              <a:rPr lang="en-US" sz="160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Para que: Pueda asegurarme de que nunca falten productos esenciales y evitar sobrestock o productos caducados</a:t>
            </a:r>
          </a:p>
          <a:p>
            <a:pPr algn="just">
              <a:lnSpc>
                <a:spcPts val="225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3722" y="2929777"/>
            <a:ext cx="4456863" cy="4456863"/>
          </a:xfrm>
          <a:custGeom>
            <a:avLst/>
            <a:gdLst/>
            <a:ahLst/>
            <a:cxnLst/>
            <a:rect r="r" b="b" t="t" l="l"/>
            <a:pathLst>
              <a:path h="4456863" w="4456863">
                <a:moveTo>
                  <a:pt x="0" y="0"/>
                </a:moveTo>
                <a:lnTo>
                  <a:pt x="4456863" y="0"/>
                </a:lnTo>
                <a:lnTo>
                  <a:pt x="4456863" y="4456863"/>
                </a:lnTo>
                <a:lnTo>
                  <a:pt x="0" y="445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541" y="3104771"/>
            <a:ext cx="4075225" cy="4077458"/>
          </a:xfrm>
          <a:custGeom>
            <a:avLst/>
            <a:gdLst/>
            <a:ahLst/>
            <a:cxnLst/>
            <a:rect r="r" b="b" t="t" l="l"/>
            <a:pathLst>
              <a:path h="4077458" w="4075225">
                <a:moveTo>
                  <a:pt x="0" y="0"/>
                </a:moveTo>
                <a:lnTo>
                  <a:pt x="4075225" y="0"/>
                </a:lnTo>
                <a:lnTo>
                  <a:pt x="4075225" y="4077458"/>
                </a:lnTo>
                <a:lnTo>
                  <a:pt x="0" y="4077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50750" y="6906034"/>
            <a:ext cx="1260179" cy="1296524"/>
          </a:xfrm>
          <a:custGeom>
            <a:avLst/>
            <a:gdLst/>
            <a:ahLst/>
            <a:cxnLst/>
            <a:rect r="r" b="b" t="t" l="l"/>
            <a:pathLst>
              <a:path h="1296524" w="1260179">
                <a:moveTo>
                  <a:pt x="0" y="0"/>
                </a:moveTo>
                <a:lnTo>
                  <a:pt x="1260179" y="0"/>
                </a:lnTo>
                <a:lnTo>
                  <a:pt x="1260179" y="1296524"/>
                </a:lnTo>
                <a:lnTo>
                  <a:pt x="0" y="12965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50750" y="2038685"/>
            <a:ext cx="1260179" cy="1288277"/>
          </a:xfrm>
          <a:custGeom>
            <a:avLst/>
            <a:gdLst/>
            <a:ahLst/>
            <a:cxnLst/>
            <a:rect r="r" b="b" t="t" l="l"/>
            <a:pathLst>
              <a:path h="1288277" w="1260179">
                <a:moveTo>
                  <a:pt x="0" y="0"/>
                </a:moveTo>
                <a:lnTo>
                  <a:pt x="1260179" y="0"/>
                </a:lnTo>
                <a:lnTo>
                  <a:pt x="1260179" y="1288277"/>
                </a:lnTo>
                <a:lnTo>
                  <a:pt x="0" y="12882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462522" y="3821007"/>
            <a:ext cx="1115182" cy="922560"/>
            <a:chOff x="0" y="0"/>
            <a:chExt cx="1486909" cy="1230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86916" cy="1230122"/>
            </a:xfrm>
            <a:custGeom>
              <a:avLst/>
              <a:gdLst/>
              <a:ahLst/>
              <a:cxnLst/>
              <a:rect r="r" b="b" t="t" l="l"/>
              <a:pathLst>
                <a:path h="1230122" w="1486916">
                  <a:moveTo>
                    <a:pt x="0" y="0"/>
                  </a:moveTo>
                  <a:lnTo>
                    <a:pt x="1486916" y="0"/>
                  </a:lnTo>
                  <a:lnTo>
                    <a:pt x="1486916" y="1230122"/>
                  </a:lnTo>
                  <a:lnTo>
                    <a:pt x="0" y="1230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18" r="0" b="-1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822185"/>
            <a:ext cx="3806490" cy="144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0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REQ. ALTO NIVEL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924639" y="6570158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09029" y="5501856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09029" y="4380181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24639" y="3403207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898322">
            <a:off x="-1147196" y="7236208"/>
            <a:ext cx="3505994" cy="3514781"/>
            <a:chOff x="0" y="0"/>
            <a:chExt cx="4674659" cy="46863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74616" cy="4686427"/>
            </a:xfrm>
            <a:custGeom>
              <a:avLst/>
              <a:gdLst/>
              <a:ahLst/>
              <a:cxnLst/>
              <a:rect r="r" b="b" t="t" l="l"/>
              <a:pathLst>
                <a:path h="4686427" w="4674616">
                  <a:moveTo>
                    <a:pt x="0" y="0"/>
                  </a:moveTo>
                  <a:lnTo>
                    <a:pt x="4674616" y="0"/>
                  </a:lnTo>
                  <a:lnTo>
                    <a:pt x="4674616" y="4686427"/>
                  </a:lnTo>
                  <a:lnTo>
                    <a:pt x="0" y="4686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1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381455" y="2736827"/>
            <a:ext cx="2404496" cy="2670995"/>
            <a:chOff x="0" y="0"/>
            <a:chExt cx="3205995" cy="35613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5988" cy="3561334"/>
            </a:xfrm>
            <a:custGeom>
              <a:avLst/>
              <a:gdLst/>
              <a:ahLst/>
              <a:cxnLst/>
              <a:rect r="r" b="b" t="t" l="l"/>
              <a:pathLst>
                <a:path h="3561334" w="3205988">
                  <a:moveTo>
                    <a:pt x="0" y="0"/>
                  </a:moveTo>
                  <a:lnTo>
                    <a:pt x="3205988" y="0"/>
                  </a:lnTo>
                  <a:lnTo>
                    <a:pt x="3205988" y="3561334"/>
                  </a:lnTo>
                  <a:lnTo>
                    <a:pt x="0" y="356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48" r="0" b="-48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362566" y="48701"/>
            <a:ext cx="10506149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EPICAS</a:t>
            </a:r>
          </a:p>
          <a:p>
            <a:pPr algn="ctr">
              <a:lnSpc>
                <a:spcPts val="1030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280615" y="1517915"/>
            <a:ext cx="946709" cy="86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21477" y="2104637"/>
            <a:ext cx="3117244" cy="22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10643" y="3688326"/>
            <a:ext cx="2850498" cy="22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80585" y="3421723"/>
            <a:ext cx="946709" cy="86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27324" y="5770057"/>
            <a:ext cx="946709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31564" y="1632215"/>
            <a:ext cx="7646715" cy="168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1.G</a:t>
            </a: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estión de Inventario</a:t>
            </a:r>
          </a:p>
          <a:p>
            <a:pPr algn="l">
              <a:lnSpc>
                <a:spcPts val="2207"/>
              </a:lnSpc>
            </a:pPr>
          </a:p>
          <a:p>
            <a:pPr algn="l">
              <a:lnSpc>
                <a:spcPts val="2207"/>
              </a:lnSpc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módulo será responsable de registrar y mantener el inventario de productos, proporcionando alertas sobre stock bajo y fechas de vencimiento de productos críticos.</a:t>
            </a:r>
          </a:p>
          <a:p>
            <a:pPr algn="l">
              <a:lnSpc>
                <a:spcPts val="220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507408" y="5921540"/>
            <a:ext cx="8059155" cy="245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Gestión de Precio y promociones</a:t>
            </a:r>
          </a:p>
          <a:p>
            <a:pPr algn="l">
              <a:lnSpc>
                <a:spcPts val="2207"/>
              </a:lnSpc>
            </a:pPr>
          </a:p>
          <a:p>
            <a:pPr algn="l">
              <a:lnSpc>
                <a:spcPts val="2207"/>
              </a:lnSpc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 épica se centrará en la configuración, administración y ejecución de estrategias de precios y promociones dentro del sistema POS. Incluye la capacidad de crear descuentos generales o específicos por producto.</a:t>
            </a:r>
          </a:p>
          <a:p>
            <a:pPr algn="l">
              <a:lnSpc>
                <a:spcPts val="2207"/>
              </a:lnSpc>
            </a:pPr>
          </a:p>
          <a:p>
            <a:pPr algn="l">
              <a:lnSpc>
                <a:spcPts val="2324"/>
              </a:lnSpc>
            </a:pPr>
          </a:p>
          <a:p>
            <a:pPr algn="l">
              <a:lnSpc>
                <a:spcPts val="2324"/>
              </a:lnSpc>
            </a:pPr>
          </a:p>
          <a:p>
            <a:pPr algn="l">
              <a:lnSpc>
                <a:spcPts val="157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332726" y="3714926"/>
            <a:ext cx="7796589" cy="160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Procesamiento de Ventas</a:t>
            </a:r>
          </a:p>
          <a:p>
            <a:pPr algn="l">
              <a:lnSpc>
                <a:spcPts val="2207"/>
              </a:lnSpc>
            </a:pPr>
          </a:p>
          <a:p>
            <a:pPr algn="l">
              <a:lnSpc>
                <a:spcPts val="2207"/>
              </a:lnSpc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 épica cubrirá todo el proceso de ventas en la farmacia, desde la facturación hasta el procesamiento de pagos, asegurando una transacción rápida y eficiente.</a:t>
            </a:r>
          </a:p>
          <a:p>
            <a:pPr algn="l">
              <a:lnSpc>
                <a:spcPts val="2207"/>
              </a:lnSpc>
            </a:pPr>
          </a:p>
          <a:p>
            <a:pPr algn="l">
              <a:lnSpc>
                <a:spcPts val="1522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4280615" y="8021583"/>
            <a:ext cx="946709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33672" y="8381238"/>
            <a:ext cx="7646715" cy="113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4.G</a:t>
            </a: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estión de Reportes</a:t>
            </a:r>
          </a:p>
          <a:p>
            <a:pPr algn="l">
              <a:lnSpc>
                <a:spcPts val="2207"/>
              </a:lnSpc>
            </a:pPr>
          </a:p>
          <a:p>
            <a:pPr algn="l">
              <a:lnSpc>
                <a:spcPts val="2207"/>
              </a:lnSpc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a los usuarios generar, visualizar y exportar reportes basados en los datos operativos de la farmacia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3722" y="2929777"/>
            <a:ext cx="4456863" cy="4456863"/>
          </a:xfrm>
          <a:custGeom>
            <a:avLst/>
            <a:gdLst/>
            <a:ahLst/>
            <a:cxnLst/>
            <a:rect r="r" b="b" t="t" l="l"/>
            <a:pathLst>
              <a:path h="4456863" w="4456863">
                <a:moveTo>
                  <a:pt x="0" y="0"/>
                </a:moveTo>
                <a:lnTo>
                  <a:pt x="4456863" y="0"/>
                </a:lnTo>
                <a:lnTo>
                  <a:pt x="4456863" y="4456863"/>
                </a:lnTo>
                <a:lnTo>
                  <a:pt x="0" y="445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541" y="3104771"/>
            <a:ext cx="4075225" cy="4077458"/>
          </a:xfrm>
          <a:custGeom>
            <a:avLst/>
            <a:gdLst/>
            <a:ahLst/>
            <a:cxnLst/>
            <a:rect r="r" b="b" t="t" l="l"/>
            <a:pathLst>
              <a:path h="4077458" w="4075225">
                <a:moveTo>
                  <a:pt x="0" y="0"/>
                </a:moveTo>
                <a:lnTo>
                  <a:pt x="4075225" y="0"/>
                </a:lnTo>
                <a:lnTo>
                  <a:pt x="4075225" y="4077458"/>
                </a:lnTo>
                <a:lnTo>
                  <a:pt x="0" y="4077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6472" y="1724632"/>
            <a:ext cx="1260179" cy="1288277"/>
          </a:xfrm>
          <a:custGeom>
            <a:avLst/>
            <a:gdLst/>
            <a:ahLst/>
            <a:cxnLst/>
            <a:rect r="r" b="b" t="t" l="l"/>
            <a:pathLst>
              <a:path h="1288277" w="1260179">
                <a:moveTo>
                  <a:pt x="0" y="0"/>
                </a:moveTo>
                <a:lnTo>
                  <a:pt x="1260179" y="0"/>
                </a:lnTo>
                <a:lnTo>
                  <a:pt x="1260179" y="1288277"/>
                </a:lnTo>
                <a:lnTo>
                  <a:pt x="0" y="1288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62522" y="3821007"/>
            <a:ext cx="1115182" cy="922560"/>
            <a:chOff x="0" y="0"/>
            <a:chExt cx="1486909" cy="1230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6916" cy="1230122"/>
            </a:xfrm>
            <a:custGeom>
              <a:avLst/>
              <a:gdLst/>
              <a:ahLst/>
              <a:cxnLst/>
              <a:rect r="r" b="b" t="t" l="l"/>
              <a:pathLst>
                <a:path h="1230122" w="1486916">
                  <a:moveTo>
                    <a:pt x="0" y="0"/>
                  </a:moveTo>
                  <a:lnTo>
                    <a:pt x="1486916" y="0"/>
                  </a:lnTo>
                  <a:lnTo>
                    <a:pt x="1486916" y="1230122"/>
                  </a:lnTo>
                  <a:lnTo>
                    <a:pt x="0" y="1230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8" r="0" b="-1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822185"/>
            <a:ext cx="3806490" cy="144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0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REQ. ALTO NIVEL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924639" y="6570158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09029" y="5501856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09029" y="4380181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24639" y="3403207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1898322">
            <a:off x="-1292523" y="7495682"/>
            <a:ext cx="2735538" cy="2742394"/>
            <a:chOff x="0" y="0"/>
            <a:chExt cx="4674659" cy="46863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74616" cy="4686427"/>
            </a:xfrm>
            <a:custGeom>
              <a:avLst/>
              <a:gdLst/>
              <a:ahLst/>
              <a:cxnLst/>
              <a:rect r="r" b="b" t="t" l="l"/>
              <a:pathLst>
                <a:path h="4686427" w="4674616">
                  <a:moveTo>
                    <a:pt x="0" y="0"/>
                  </a:moveTo>
                  <a:lnTo>
                    <a:pt x="4674616" y="0"/>
                  </a:lnTo>
                  <a:lnTo>
                    <a:pt x="4674616" y="4686427"/>
                  </a:lnTo>
                  <a:lnTo>
                    <a:pt x="0" y="4686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381455" y="2736827"/>
            <a:ext cx="2404496" cy="2670995"/>
            <a:chOff x="0" y="0"/>
            <a:chExt cx="3205995" cy="35613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05988" cy="3561334"/>
            </a:xfrm>
            <a:custGeom>
              <a:avLst/>
              <a:gdLst/>
              <a:ahLst/>
              <a:cxnLst/>
              <a:rect r="r" b="b" t="t" l="l"/>
              <a:pathLst>
                <a:path h="3561334" w="3205988">
                  <a:moveTo>
                    <a:pt x="0" y="0"/>
                  </a:moveTo>
                  <a:lnTo>
                    <a:pt x="3205988" y="0"/>
                  </a:lnTo>
                  <a:lnTo>
                    <a:pt x="3205988" y="3561334"/>
                  </a:lnTo>
                  <a:lnTo>
                    <a:pt x="0" y="356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48" r="0" b="-4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362566" y="48701"/>
            <a:ext cx="10506149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EPICAS</a:t>
            </a:r>
          </a:p>
          <a:p>
            <a:pPr algn="ctr">
              <a:lnSpc>
                <a:spcPts val="10305"/>
              </a:lnSpc>
            </a:pPr>
            <a:r>
              <a:rPr lang="en-US" b="true" sz="858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COMPONENTES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6337" y="1203863"/>
            <a:ext cx="946709" cy="86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77199" y="1790584"/>
            <a:ext cx="3117244" cy="22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10643" y="3688326"/>
            <a:ext cx="2850498" cy="22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52597" y="3014633"/>
            <a:ext cx="946709" cy="86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30225" y="5163072"/>
            <a:ext cx="946709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93506" y="1154226"/>
            <a:ext cx="7646715" cy="18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1.G</a:t>
            </a: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estión de Inventario</a:t>
            </a:r>
          </a:p>
          <a:p>
            <a:pPr algn="l" marL="1036318" indent="-259080" lvl="3">
              <a:lnSpc>
                <a:spcPts val="2207"/>
              </a:lnSpc>
              <a:buFont typeface="Arial"/>
              <a:buChar char="￭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 de productos y medicamentos.</a:t>
            </a:r>
          </a:p>
          <a:p>
            <a:pPr algn="l" marL="1036318" indent="-259080" lvl="3">
              <a:lnSpc>
                <a:spcPts val="2207"/>
              </a:lnSpc>
              <a:buFont typeface="Arial"/>
              <a:buChar char="￭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Actualización automática de stock.</a:t>
            </a:r>
          </a:p>
          <a:p>
            <a:pPr algn="l" marL="1036318" indent="-259080" lvl="3">
              <a:lnSpc>
                <a:spcPts val="2207"/>
              </a:lnSpc>
              <a:buFont typeface="Arial"/>
              <a:buChar char="￭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Alertas automáticas para productos con baja disponibilidad y próximos a vencer.</a:t>
            </a:r>
          </a:p>
          <a:p>
            <a:pPr algn="l">
              <a:lnSpc>
                <a:spcPts val="2205"/>
              </a:lnSpc>
            </a:pPr>
          </a:p>
          <a:p>
            <a:pPr algn="l">
              <a:lnSpc>
                <a:spcPts val="1493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6560283" y="5484387"/>
            <a:ext cx="8059155" cy="190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Gestión de Precio y promociones</a:t>
            </a:r>
          </a:p>
          <a:p>
            <a:pPr algn="l" marL="1036318" indent="-259080" lvl="3">
              <a:lnSpc>
                <a:spcPts val="2207"/>
              </a:lnSpc>
              <a:buFont typeface="Arial"/>
              <a:buChar char="￭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y actualización de precios base para los productos.</a:t>
            </a:r>
          </a:p>
          <a:p>
            <a:pPr algn="l" marL="1036318" indent="-259080" lvl="3">
              <a:lnSpc>
                <a:spcPts val="2207"/>
              </a:lnSpc>
              <a:buFont typeface="Arial"/>
              <a:buChar char="￭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Configuración de descuentos y promociones por categoría, producto</a:t>
            </a:r>
          </a:p>
          <a:p>
            <a:pPr algn="l">
              <a:lnSpc>
                <a:spcPts val="2207"/>
              </a:lnSpc>
            </a:pPr>
          </a:p>
          <a:p>
            <a:pPr algn="l">
              <a:lnSpc>
                <a:spcPts val="2324"/>
              </a:lnSpc>
            </a:pPr>
          </a:p>
          <a:p>
            <a:pPr algn="l">
              <a:lnSpc>
                <a:spcPts val="2324"/>
              </a:lnSpc>
            </a:pPr>
          </a:p>
          <a:p>
            <a:pPr algn="l">
              <a:lnSpc>
                <a:spcPts val="1573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418448" y="3208274"/>
            <a:ext cx="7796589" cy="133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0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Procesamiento de Ventas</a:t>
            </a:r>
          </a:p>
          <a:p>
            <a:pPr algn="l" marL="1036318" indent="-259080" lvl="3">
              <a:lnSpc>
                <a:spcPts val="2207"/>
              </a:lnSpc>
              <a:buFont typeface="Arial"/>
              <a:buChar char="￭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 boletas o facturas.</a:t>
            </a:r>
          </a:p>
          <a:p>
            <a:pPr algn="l" marL="1036318" indent="-259080" lvl="3">
              <a:lnSpc>
                <a:spcPts val="2207"/>
              </a:lnSpc>
              <a:buFont typeface="Arial"/>
              <a:buChar char="￭"/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Procesamiento de diferentes métodos de pago (efectivo, tarjetas, transferencias).</a:t>
            </a:r>
          </a:p>
          <a:p>
            <a:pPr algn="l">
              <a:lnSpc>
                <a:spcPts val="1522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663207" y="7367590"/>
            <a:ext cx="946709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b="true" sz="4064">
                <a:solidFill>
                  <a:srgbClr val="5142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16334" y="7577140"/>
            <a:ext cx="8230938" cy="3351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2803" indent="-176401" lvl="1">
              <a:lnSpc>
                <a:spcPts val="2255"/>
              </a:lnSpc>
              <a:buFont typeface="Arial"/>
              <a:buChar char="•"/>
            </a:pPr>
            <a:r>
              <a:rPr lang="en-US" sz="16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Gestión de reportes</a:t>
            </a:r>
          </a:p>
          <a:p>
            <a:pPr algn="l" marL="1058408" indent="-264602" lvl="3">
              <a:lnSpc>
                <a:spcPts val="2255"/>
              </a:lnSpc>
              <a:buFont typeface="Arial"/>
              <a:buChar char="￭"/>
            </a:pPr>
            <a:r>
              <a:rPr lang="en-US" sz="16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Generar, visualizar, y exportar informes basados en los datos operativos de la farmacia, como ventas, inventario, y desempeño financiero. </a:t>
            </a:r>
          </a:p>
          <a:p>
            <a:pPr algn="l" marL="1058408" indent="-264602" lvl="3">
              <a:lnSpc>
                <a:spcPts val="2255"/>
              </a:lnSpc>
              <a:buFont typeface="Arial"/>
              <a:buChar char="￭"/>
            </a:pPr>
            <a:r>
              <a:rPr lang="en-US" sz="16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Exportación a PDF para informes formateados y listos para impresión o presentación.</a:t>
            </a:r>
          </a:p>
          <a:p>
            <a:pPr algn="l" marL="1058408" indent="-264602" lvl="3">
              <a:lnSpc>
                <a:spcPts val="2255"/>
              </a:lnSpc>
              <a:buFont typeface="Arial"/>
              <a:buChar char="￭"/>
            </a:pPr>
            <a:r>
              <a:rPr lang="en-US" sz="16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Exportación a CSV para análisis adicional en hojas de cálculo o sistemas externos.</a:t>
            </a:r>
          </a:p>
          <a:p>
            <a:pPr algn="l" marL="1058408" indent="-264602" lvl="3">
              <a:lnSpc>
                <a:spcPts val="2255"/>
              </a:lnSpc>
              <a:buFont typeface="Arial"/>
              <a:buChar char="￭"/>
            </a:pPr>
            <a:r>
              <a:rPr lang="en-US" sz="16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Descarga directa desde el sistema a la computadora del usuario.</a:t>
            </a:r>
          </a:p>
          <a:p>
            <a:pPr algn="l">
              <a:lnSpc>
                <a:spcPts val="2255"/>
              </a:lnSpc>
            </a:pPr>
          </a:p>
          <a:p>
            <a:pPr algn="l">
              <a:lnSpc>
                <a:spcPts val="2374"/>
              </a:lnSpc>
            </a:pPr>
          </a:p>
          <a:p>
            <a:pPr algn="l">
              <a:lnSpc>
                <a:spcPts val="2374"/>
              </a:lnSpc>
            </a:pPr>
          </a:p>
          <a:p>
            <a:pPr algn="l">
              <a:lnSpc>
                <a:spcPts val="160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2620" y="356170"/>
            <a:ext cx="12105258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EPICAS</a:t>
            </a:r>
          </a:p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SPRINGBACKLOG</a:t>
            </a:r>
          </a:p>
          <a:p>
            <a:pPr algn="ctr">
              <a:lnSpc>
                <a:spcPts val="1030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5110935">
            <a:off x="-4189893" y="-3546306"/>
            <a:ext cx="9898854" cy="8599630"/>
            <a:chOff x="0" y="0"/>
            <a:chExt cx="13198472" cy="114661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98475" cy="11466195"/>
            </a:xfrm>
            <a:custGeom>
              <a:avLst/>
              <a:gdLst/>
              <a:ahLst/>
              <a:cxnLst/>
              <a:rect r="r" b="b" t="t" l="l"/>
              <a:pathLst>
                <a:path h="11466195" w="13198475">
                  <a:moveTo>
                    <a:pt x="0" y="0"/>
                  </a:moveTo>
                  <a:lnTo>
                    <a:pt x="13198475" y="0"/>
                  </a:lnTo>
                  <a:lnTo>
                    <a:pt x="13198475" y="11466195"/>
                  </a:lnTo>
                  <a:lnTo>
                    <a:pt x="0" y="11466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1" r="0" b="-1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936583" y="3314259"/>
            <a:ext cx="13846376" cy="5175083"/>
          </a:xfrm>
          <a:custGeom>
            <a:avLst/>
            <a:gdLst/>
            <a:ahLst/>
            <a:cxnLst/>
            <a:rect r="r" b="b" t="t" l="l"/>
            <a:pathLst>
              <a:path h="5175083" w="13846376">
                <a:moveTo>
                  <a:pt x="0" y="0"/>
                </a:moveTo>
                <a:lnTo>
                  <a:pt x="13846376" y="0"/>
                </a:lnTo>
                <a:lnTo>
                  <a:pt x="13846376" y="5175083"/>
                </a:lnTo>
                <a:lnTo>
                  <a:pt x="0" y="517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238" y="1839802"/>
            <a:ext cx="7981883" cy="5966458"/>
          </a:xfrm>
          <a:custGeom>
            <a:avLst/>
            <a:gdLst/>
            <a:ahLst/>
            <a:cxnLst/>
            <a:rect r="r" b="b" t="t" l="l"/>
            <a:pathLst>
              <a:path h="5966458" w="7981883">
                <a:moveTo>
                  <a:pt x="0" y="0"/>
                </a:moveTo>
                <a:lnTo>
                  <a:pt x="7981883" y="0"/>
                </a:lnTo>
                <a:lnTo>
                  <a:pt x="7981883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58094" y="1839802"/>
            <a:ext cx="7689735" cy="6026830"/>
          </a:xfrm>
          <a:custGeom>
            <a:avLst/>
            <a:gdLst/>
            <a:ahLst/>
            <a:cxnLst/>
            <a:rect r="r" b="b" t="t" l="l"/>
            <a:pathLst>
              <a:path h="6026830" w="7689735">
                <a:moveTo>
                  <a:pt x="0" y="0"/>
                </a:moveTo>
                <a:lnTo>
                  <a:pt x="7689734" y="0"/>
                </a:lnTo>
                <a:lnTo>
                  <a:pt x="7689734" y="6026830"/>
                </a:lnTo>
                <a:lnTo>
                  <a:pt x="0" y="6026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92089" y="121596"/>
            <a:ext cx="12105258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MODELOS</a:t>
            </a:r>
          </a:p>
          <a:p>
            <a:pPr algn="ctr">
              <a:lnSpc>
                <a:spcPts val="10305"/>
              </a:lnSpc>
            </a:pPr>
          </a:p>
          <a:p>
            <a:pPr algn="ctr">
              <a:lnSpc>
                <a:spcPts val="1030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472129" y="8677910"/>
            <a:ext cx="99205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0099"/>
                </a:solidFill>
                <a:latin typeface="Open Sans 2"/>
                <a:ea typeface="Open Sans 2"/>
                <a:cs typeface="Open Sans 2"/>
                <a:sym typeface="Open Sans 2"/>
              </a:rPr>
              <a:t>Diagrama de caso de uso - Diagrama de actividad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110935">
            <a:off x="13047194" y="7410616"/>
            <a:ext cx="9898854" cy="8599630"/>
            <a:chOff x="0" y="0"/>
            <a:chExt cx="13198472" cy="114661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98475" cy="11466195"/>
            </a:xfrm>
            <a:custGeom>
              <a:avLst/>
              <a:gdLst/>
              <a:ahLst/>
              <a:cxnLst/>
              <a:rect r="r" b="b" t="t" l="l"/>
              <a:pathLst>
                <a:path h="11466195" w="13198475">
                  <a:moveTo>
                    <a:pt x="0" y="0"/>
                  </a:moveTo>
                  <a:lnTo>
                    <a:pt x="13198475" y="0"/>
                  </a:lnTo>
                  <a:lnTo>
                    <a:pt x="13198475" y="11466195"/>
                  </a:lnTo>
                  <a:lnTo>
                    <a:pt x="0" y="11466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1" r="0" b="-1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192089" y="121596"/>
            <a:ext cx="12105258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MODELOS</a:t>
            </a:r>
          </a:p>
          <a:p>
            <a:pPr algn="ctr">
              <a:lnSpc>
                <a:spcPts val="10305"/>
              </a:lnSpc>
            </a:pPr>
          </a:p>
          <a:p>
            <a:pPr algn="ctr">
              <a:lnSpc>
                <a:spcPts val="1030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09085" y="1976344"/>
            <a:ext cx="8335183" cy="6814012"/>
          </a:xfrm>
          <a:custGeom>
            <a:avLst/>
            <a:gdLst/>
            <a:ahLst/>
            <a:cxnLst/>
            <a:rect r="r" b="b" t="t" l="l"/>
            <a:pathLst>
              <a:path h="6814012" w="8335183">
                <a:moveTo>
                  <a:pt x="0" y="0"/>
                </a:moveTo>
                <a:lnTo>
                  <a:pt x="8335183" y="0"/>
                </a:lnTo>
                <a:lnTo>
                  <a:pt x="8335183" y="6814012"/>
                </a:lnTo>
                <a:lnTo>
                  <a:pt x="0" y="6814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92089" y="9191625"/>
            <a:ext cx="62513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0099"/>
                </a:solidFill>
                <a:latin typeface="Open Sans 2"/>
                <a:ea typeface="Open Sans 2"/>
                <a:cs typeface="Open Sans 2"/>
                <a:sym typeface="Open Sans 2"/>
              </a:rPr>
              <a:t>Modelo Entidad Relacion (MER)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3722" y="2929777"/>
            <a:ext cx="4456863" cy="4456863"/>
          </a:xfrm>
          <a:custGeom>
            <a:avLst/>
            <a:gdLst/>
            <a:ahLst/>
            <a:cxnLst/>
            <a:rect r="r" b="b" t="t" l="l"/>
            <a:pathLst>
              <a:path h="4456863" w="4456863">
                <a:moveTo>
                  <a:pt x="0" y="0"/>
                </a:moveTo>
                <a:lnTo>
                  <a:pt x="4456863" y="0"/>
                </a:lnTo>
                <a:lnTo>
                  <a:pt x="4456863" y="4456863"/>
                </a:lnTo>
                <a:lnTo>
                  <a:pt x="0" y="445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8452" y="3128374"/>
            <a:ext cx="4075225" cy="4077458"/>
          </a:xfrm>
          <a:custGeom>
            <a:avLst/>
            <a:gdLst/>
            <a:ahLst/>
            <a:cxnLst/>
            <a:rect r="r" b="b" t="t" l="l"/>
            <a:pathLst>
              <a:path h="4077458" w="4075225">
                <a:moveTo>
                  <a:pt x="0" y="0"/>
                </a:moveTo>
                <a:lnTo>
                  <a:pt x="4075225" y="0"/>
                </a:lnTo>
                <a:lnTo>
                  <a:pt x="4075225" y="4077458"/>
                </a:lnTo>
                <a:lnTo>
                  <a:pt x="0" y="4077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62522" y="3821007"/>
            <a:ext cx="1115182" cy="922560"/>
            <a:chOff x="0" y="0"/>
            <a:chExt cx="1486909" cy="1230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6916" cy="1230122"/>
            </a:xfrm>
            <a:custGeom>
              <a:avLst/>
              <a:gdLst/>
              <a:ahLst/>
              <a:cxnLst/>
              <a:rect r="r" b="b" t="t" l="l"/>
              <a:pathLst>
                <a:path h="1230122" w="1486916">
                  <a:moveTo>
                    <a:pt x="0" y="0"/>
                  </a:moveTo>
                  <a:lnTo>
                    <a:pt x="1486916" y="0"/>
                  </a:lnTo>
                  <a:lnTo>
                    <a:pt x="1486916" y="1230122"/>
                  </a:lnTo>
                  <a:lnTo>
                    <a:pt x="0" y="1230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8" r="0" b="-1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42792" y="4818223"/>
            <a:ext cx="3806490" cy="144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0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Programas</a:t>
            </a:r>
          </a:p>
          <a:p>
            <a:pPr algn="ctr">
              <a:lnSpc>
                <a:spcPts val="5855"/>
              </a:lnSpc>
            </a:pPr>
            <a:r>
              <a:rPr lang="en-US" sz="40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tecnologicos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924639" y="6570158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09029" y="5501856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09029" y="4380181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24639" y="3403207"/>
            <a:ext cx="343568" cy="343568"/>
          </a:xfrm>
          <a:custGeom>
            <a:avLst/>
            <a:gdLst/>
            <a:ahLst/>
            <a:cxnLst/>
            <a:rect r="r" b="b" t="t" l="l"/>
            <a:pathLst>
              <a:path h="343568" w="343568">
                <a:moveTo>
                  <a:pt x="0" y="0"/>
                </a:moveTo>
                <a:lnTo>
                  <a:pt x="343568" y="0"/>
                </a:lnTo>
                <a:lnTo>
                  <a:pt x="343568" y="343568"/>
                </a:lnTo>
                <a:lnTo>
                  <a:pt x="0" y="343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898322">
            <a:off x="-1147196" y="7236208"/>
            <a:ext cx="3505994" cy="3514781"/>
            <a:chOff x="0" y="0"/>
            <a:chExt cx="4674659" cy="46863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74616" cy="4686427"/>
            </a:xfrm>
            <a:custGeom>
              <a:avLst/>
              <a:gdLst/>
              <a:ahLst/>
              <a:cxnLst/>
              <a:rect r="r" b="b" t="t" l="l"/>
              <a:pathLst>
                <a:path h="4686427" w="4674616">
                  <a:moveTo>
                    <a:pt x="0" y="0"/>
                  </a:moveTo>
                  <a:lnTo>
                    <a:pt x="4674616" y="0"/>
                  </a:lnTo>
                  <a:lnTo>
                    <a:pt x="4674616" y="4686427"/>
                  </a:lnTo>
                  <a:lnTo>
                    <a:pt x="0" y="4686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268207" y="7533002"/>
            <a:ext cx="6108484" cy="2264211"/>
          </a:xfrm>
          <a:custGeom>
            <a:avLst/>
            <a:gdLst/>
            <a:ahLst/>
            <a:cxnLst/>
            <a:rect r="r" b="b" t="t" l="l"/>
            <a:pathLst>
              <a:path h="2264211" w="6108484">
                <a:moveTo>
                  <a:pt x="0" y="0"/>
                </a:moveTo>
                <a:lnTo>
                  <a:pt x="6108484" y="0"/>
                </a:lnTo>
                <a:lnTo>
                  <a:pt x="6108484" y="2264211"/>
                </a:lnTo>
                <a:lnTo>
                  <a:pt x="0" y="22642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703930" y="2594577"/>
            <a:ext cx="4451560" cy="2504002"/>
          </a:xfrm>
          <a:custGeom>
            <a:avLst/>
            <a:gdLst/>
            <a:ahLst/>
            <a:cxnLst/>
            <a:rect r="r" b="b" t="t" l="l"/>
            <a:pathLst>
              <a:path h="2504002" w="4451560">
                <a:moveTo>
                  <a:pt x="0" y="0"/>
                </a:moveTo>
                <a:lnTo>
                  <a:pt x="4451559" y="0"/>
                </a:lnTo>
                <a:lnTo>
                  <a:pt x="4451559" y="2504003"/>
                </a:lnTo>
                <a:lnTo>
                  <a:pt x="0" y="25040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95510" y="2998286"/>
            <a:ext cx="2763790" cy="2763790"/>
          </a:xfrm>
          <a:custGeom>
            <a:avLst/>
            <a:gdLst/>
            <a:ahLst/>
            <a:cxnLst/>
            <a:rect r="r" b="b" t="t" l="l"/>
            <a:pathLst>
              <a:path h="2763790" w="2763790">
                <a:moveTo>
                  <a:pt x="0" y="0"/>
                </a:moveTo>
                <a:lnTo>
                  <a:pt x="2763790" y="0"/>
                </a:lnTo>
                <a:lnTo>
                  <a:pt x="2763790" y="2763790"/>
                </a:lnTo>
                <a:lnTo>
                  <a:pt x="0" y="276379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60441" y="7140627"/>
            <a:ext cx="2798859" cy="2798859"/>
          </a:xfrm>
          <a:custGeom>
            <a:avLst/>
            <a:gdLst/>
            <a:ahLst/>
            <a:cxnLst/>
            <a:rect r="r" b="b" t="t" l="l"/>
            <a:pathLst>
              <a:path h="2798859" w="2798859">
                <a:moveTo>
                  <a:pt x="0" y="0"/>
                </a:moveTo>
                <a:lnTo>
                  <a:pt x="2798859" y="0"/>
                </a:lnTo>
                <a:lnTo>
                  <a:pt x="2798859" y="2798858"/>
                </a:lnTo>
                <a:lnTo>
                  <a:pt x="0" y="27988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734520" y="4551965"/>
            <a:ext cx="2981037" cy="2981037"/>
          </a:xfrm>
          <a:custGeom>
            <a:avLst/>
            <a:gdLst/>
            <a:ahLst/>
            <a:cxnLst/>
            <a:rect r="r" b="b" t="t" l="l"/>
            <a:pathLst>
              <a:path h="2981037" w="2981037">
                <a:moveTo>
                  <a:pt x="0" y="0"/>
                </a:moveTo>
                <a:lnTo>
                  <a:pt x="2981037" y="0"/>
                </a:lnTo>
                <a:lnTo>
                  <a:pt x="2981037" y="2981037"/>
                </a:lnTo>
                <a:lnTo>
                  <a:pt x="0" y="29810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61540" y="627665"/>
            <a:ext cx="9945960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Programas</a:t>
            </a:r>
          </a:p>
          <a:p>
            <a:pPr algn="ctr">
              <a:lnSpc>
                <a:spcPts val="10305"/>
              </a:lnSpc>
            </a:pPr>
          </a:p>
          <a:p>
            <a:pPr algn="ctr">
              <a:lnSpc>
                <a:spcPts val="10305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3884" y="5660923"/>
            <a:ext cx="5721727" cy="4514127"/>
          </a:xfrm>
          <a:custGeom>
            <a:avLst/>
            <a:gdLst/>
            <a:ahLst/>
            <a:cxnLst/>
            <a:rect r="r" b="b" t="t" l="l"/>
            <a:pathLst>
              <a:path h="4514127" w="5721727">
                <a:moveTo>
                  <a:pt x="0" y="0"/>
                </a:moveTo>
                <a:lnTo>
                  <a:pt x="5721727" y="0"/>
                </a:lnTo>
                <a:lnTo>
                  <a:pt x="5721727" y="4514127"/>
                </a:lnTo>
                <a:lnTo>
                  <a:pt x="0" y="451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9209" y="1192633"/>
            <a:ext cx="7288791" cy="5706527"/>
          </a:xfrm>
          <a:custGeom>
            <a:avLst/>
            <a:gdLst/>
            <a:ahLst/>
            <a:cxnLst/>
            <a:rect r="r" b="b" t="t" l="l"/>
            <a:pathLst>
              <a:path h="5706527" w="7288791">
                <a:moveTo>
                  <a:pt x="0" y="0"/>
                </a:moveTo>
                <a:lnTo>
                  <a:pt x="7288791" y="0"/>
                </a:lnTo>
                <a:lnTo>
                  <a:pt x="7288791" y="5706526"/>
                </a:lnTo>
                <a:lnTo>
                  <a:pt x="0" y="5706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97" r="0" b="-119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480391"/>
            <a:ext cx="7593697" cy="5704186"/>
          </a:xfrm>
          <a:custGeom>
            <a:avLst/>
            <a:gdLst/>
            <a:ahLst/>
            <a:cxnLst/>
            <a:rect r="r" b="b" t="t" l="l"/>
            <a:pathLst>
              <a:path h="5704186" w="7593697">
                <a:moveTo>
                  <a:pt x="0" y="0"/>
                </a:moveTo>
                <a:lnTo>
                  <a:pt x="7593697" y="0"/>
                </a:lnTo>
                <a:lnTo>
                  <a:pt x="7593697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92089" y="121596"/>
            <a:ext cx="12105258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MOCKUPS</a:t>
            </a:r>
          </a:p>
          <a:p>
            <a:pPr algn="ctr">
              <a:lnSpc>
                <a:spcPts val="10305"/>
              </a:lnSpc>
            </a:pPr>
          </a:p>
          <a:p>
            <a:pPr algn="ctr">
              <a:lnSpc>
                <a:spcPts val="10305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24096"/>
            <a:ext cx="6398421" cy="7107580"/>
            <a:chOff x="0" y="0"/>
            <a:chExt cx="8531228" cy="94767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31225" cy="9476740"/>
            </a:xfrm>
            <a:custGeom>
              <a:avLst/>
              <a:gdLst/>
              <a:ahLst/>
              <a:cxnLst/>
              <a:rect r="r" b="b" t="t" l="l"/>
              <a:pathLst>
                <a:path h="9476740" w="8531225">
                  <a:moveTo>
                    <a:pt x="0" y="0"/>
                  </a:moveTo>
                  <a:lnTo>
                    <a:pt x="8531225" y="0"/>
                  </a:lnTo>
                  <a:lnTo>
                    <a:pt x="8531225" y="9476740"/>
                  </a:lnTo>
                  <a:lnTo>
                    <a:pt x="0" y="9476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8" r="0" b="-4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1403965">
            <a:off x="2625128" y="4530475"/>
            <a:ext cx="2682392" cy="2682392"/>
            <a:chOff x="0" y="0"/>
            <a:chExt cx="3576523" cy="35765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76574" cy="3576574"/>
            </a:xfrm>
            <a:custGeom>
              <a:avLst/>
              <a:gdLst/>
              <a:ahLst/>
              <a:cxnLst/>
              <a:rect r="r" b="b" t="t" l="l"/>
              <a:pathLst>
                <a:path h="3576574" w="3576574">
                  <a:moveTo>
                    <a:pt x="0" y="0"/>
                  </a:moveTo>
                  <a:lnTo>
                    <a:pt x="3576574" y="0"/>
                  </a:lnTo>
                  <a:lnTo>
                    <a:pt x="3576574" y="3576574"/>
                  </a:lnTo>
                  <a:lnTo>
                    <a:pt x="0" y="3576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" b="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385660" y="2402282"/>
            <a:ext cx="7763709" cy="426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85"/>
              </a:lnSpc>
            </a:pPr>
            <a:r>
              <a:rPr lang="en-US" sz="139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</a:t>
            </a:r>
          </a:p>
          <a:p>
            <a:pPr algn="ctr">
              <a:lnSpc>
                <a:spcPts val="1678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385660" y="6339206"/>
            <a:ext cx="77637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0099"/>
                </a:solidFill>
                <a:latin typeface="Open Sans 2"/>
                <a:ea typeface="Open Sans 2"/>
                <a:cs typeface="Open Sans 2"/>
                <a:sym typeface="Open Sans 2"/>
              </a:rPr>
              <a:t>Pablo Avila - Richard Araneda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23916" y="9645821"/>
            <a:ext cx="7173539" cy="27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1399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07304" y="4642485"/>
            <a:ext cx="4508966" cy="50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Finalidad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2887711"/>
            <a:ext cx="8397219" cy="157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31"/>
              </a:lnSpc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7398" y="4529487"/>
            <a:ext cx="7195263" cy="3034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En este proyecto tenemos como objetivo  desarrollar un sistema de punto y venta  (POS) especializado para una farmacéutica  en  la cual as farmacias requieren soluciones tecnológicas que permitan gestionar de manera eficiente las ventas, inventarios, y atención al cliente, garantizando un servicio ágil y preciso.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07304" y="5296572"/>
            <a:ext cx="5929606" cy="1720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4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Lo que nosotros vamos a implementar es </a:t>
            </a:r>
          </a:p>
          <a:p>
            <a:pPr algn="l">
              <a:lnSpc>
                <a:spcPts val="3515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Gestion de Inventario , Procesamiento de ventas , Procesamiento de pagos  con todo eso lo veremos en Product Backlog en Trello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7398" y="7726561"/>
            <a:ext cx="7195263" cy="215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879" indent="-225940" lvl="1">
              <a:lnSpc>
                <a:spcPts val="3514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de alto nivel :</a:t>
            </a:r>
          </a:p>
          <a:p>
            <a:pPr algn="l" marL="451879" indent="-225940" lvl="1">
              <a:lnSpc>
                <a:spcPts val="3514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Gestión de Inventa</a:t>
            </a: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rio </a:t>
            </a:r>
          </a:p>
          <a:p>
            <a:pPr algn="l" marL="451879" indent="-225940" lvl="1">
              <a:lnSpc>
                <a:spcPts val="3514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Procesamiento de Ventas</a:t>
            </a:r>
          </a:p>
          <a:p>
            <a:pPr algn="l" marL="451879" indent="-225940" lvl="1">
              <a:lnSpc>
                <a:spcPts val="3514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Gestión de Precios y Promociones</a:t>
            </a:r>
          </a:p>
          <a:p>
            <a:pPr algn="l" marL="451879" indent="-225940" lvl="1">
              <a:lnSpc>
                <a:spcPts val="3515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Procesamiento de pagos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-74012"/>
            <a:ext cx="18288000" cy="1948373"/>
          </a:xfrm>
          <a:custGeom>
            <a:avLst/>
            <a:gdLst/>
            <a:ahLst/>
            <a:cxnLst/>
            <a:rect r="r" b="b" t="t" l="l"/>
            <a:pathLst>
              <a:path h="1948373" w="18288000">
                <a:moveTo>
                  <a:pt x="0" y="0"/>
                </a:moveTo>
                <a:lnTo>
                  <a:pt x="18288000" y="0"/>
                </a:lnTo>
                <a:lnTo>
                  <a:pt x="18288000" y="1948373"/>
                </a:lnTo>
                <a:lnTo>
                  <a:pt x="0" y="1948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5366256">
            <a:off x="7639536" y="6551155"/>
            <a:ext cx="3881599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2358931" y="8366004"/>
            <a:ext cx="1318325" cy="1464439"/>
            <a:chOff x="0" y="0"/>
            <a:chExt cx="1757767" cy="19525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7807" cy="1952625"/>
            </a:xfrm>
            <a:custGeom>
              <a:avLst/>
              <a:gdLst/>
              <a:ahLst/>
              <a:cxnLst/>
              <a:rect r="r" b="b" t="t" l="l"/>
              <a:pathLst>
                <a:path h="1952625" w="1757807">
                  <a:moveTo>
                    <a:pt x="0" y="0"/>
                  </a:moveTo>
                  <a:lnTo>
                    <a:pt x="1757807" y="0"/>
                  </a:lnTo>
                  <a:lnTo>
                    <a:pt x="1757807" y="1952625"/>
                  </a:lnTo>
                  <a:lnTo>
                    <a:pt x="0" y="1952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8" r="2" b="-4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536833">
            <a:off x="-4428213" y="-2916505"/>
            <a:ext cx="9627545" cy="9651674"/>
            <a:chOff x="0" y="0"/>
            <a:chExt cx="12836727" cy="12868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36779" cy="12868910"/>
            </a:xfrm>
            <a:custGeom>
              <a:avLst/>
              <a:gdLst/>
              <a:ahLst/>
              <a:cxnLst/>
              <a:rect r="r" b="b" t="t" l="l"/>
              <a:pathLst>
                <a:path h="12868910" w="12836779">
                  <a:moveTo>
                    <a:pt x="0" y="0"/>
                  </a:moveTo>
                  <a:lnTo>
                    <a:pt x="12836779" y="0"/>
                  </a:lnTo>
                  <a:lnTo>
                    <a:pt x="12836779" y="12868910"/>
                  </a:lnTo>
                  <a:lnTo>
                    <a:pt x="0" y="12868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" r="0" b="-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390681" y="2924562"/>
            <a:ext cx="3024888" cy="529127"/>
          </a:xfrm>
          <a:custGeom>
            <a:avLst/>
            <a:gdLst/>
            <a:ahLst/>
            <a:cxnLst/>
            <a:rect r="r" b="b" t="t" l="l"/>
            <a:pathLst>
              <a:path h="529127" w="3024888">
                <a:moveTo>
                  <a:pt x="0" y="0"/>
                </a:moveTo>
                <a:lnTo>
                  <a:pt x="3024888" y="0"/>
                </a:lnTo>
                <a:lnTo>
                  <a:pt x="3024888" y="529127"/>
                </a:lnTo>
                <a:lnTo>
                  <a:pt x="0" y="52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90681" y="2697869"/>
            <a:ext cx="3024888" cy="7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Efectos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929194" y="2764365"/>
            <a:ext cx="1182733" cy="1081663"/>
            <a:chOff x="0" y="0"/>
            <a:chExt cx="1576977" cy="14422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6959" cy="1442212"/>
            </a:xfrm>
            <a:custGeom>
              <a:avLst/>
              <a:gdLst/>
              <a:ahLst/>
              <a:cxnLst/>
              <a:rect r="r" b="b" t="t" l="l"/>
              <a:pathLst>
                <a:path h="1442212" w="1576959">
                  <a:moveTo>
                    <a:pt x="0" y="0"/>
                  </a:moveTo>
                  <a:lnTo>
                    <a:pt x="1576959" y="0"/>
                  </a:lnTo>
                  <a:lnTo>
                    <a:pt x="1576959" y="1442212"/>
                  </a:lnTo>
                  <a:lnTo>
                    <a:pt x="0" y="1442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1" t="0" r="-4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039250" y="6953550"/>
            <a:ext cx="962621" cy="1257581"/>
            <a:chOff x="0" y="0"/>
            <a:chExt cx="1283495" cy="16767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3462" cy="1676781"/>
            </a:xfrm>
            <a:custGeom>
              <a:avLst/>
              <a:gdLst/>
              <a:ahLst/>
              <a:cxnLst/>
              <a:rect r="r" b="b" t="t" l="l"/>
              <a:pathLst>
                <a:path h="1676781" w="1283462">
                  <a:moveTo>
                    <a:pt x="0" y="0"/>
                  </a:moveTo>
                  <a:lnTo>
                    <a:pt x="1283462" y="0"/>
                  </a:lnTo>
                  <a:lnTo>
                    <a:pt x="1283462" y="1676781"/>
                  </a:lnTo>
                  <a:lnTo>
                    <a:pt x="0" y="1676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1" r="-2" b="-3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390681" y="5030442"/>
            <a:ext cx="3024888" cy="529127"/>
          </a:xfrm>
          <a:custGeom>
            <a:avLst/>
            <a:gdLst/>
            <a:ahLst/>
            <a:cxnLst/>
            <a:rect r="r" b="b" t="t" l="l"/>
            <a:pathLst>
              <a:path h="529127" w="3024888">
                <a:moveTo>
                  <a:pt x="0" y="0"/>
                </a:moveTo>
                <a:lnTo>
                  <a:pt x="3024888" y="0"/>
                </a:lnTo>
                <a:lnTo>
                  <a:pt x="3024888" y="529127"/>
                </a:lnTo>
                <a:lnTo>
                  <a:pt x="0" y="52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90681" y="4803749"/>
            <a:ext cx="3024888" cy="7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390681" y="7136208"/>
            <a:ext cx="3024888" cy="529127"/>
          </a:xfrm>
          <a:custGeom>
            <a:avLst/>
            <a:gdLst/>
            <a:ahLst/>
            <a:cxnLst/>
            <a:rect r="r" b="b" t="t" l="l"/>
            <a:pathLst>
              <a:path h="529127" w="3024888">
                <a:moveTo>
                  <a:pt x="0" y="0"/>
                </a:moveTo>
                <a:lnTo>
                  <a:pt x="3024888" y="0"/>
                </a:lnTo>
                <a:lnTo>
                  <a:pt x="3024888" y="529127"/>
                </a:lnTo>
                <a:lnTo>
                  <a:pt x="0" y="52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90681" y="6909515"/>
            <a:ext cx="3024888" cy="7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Causas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6953550"/>
            <a:ext cx="1415850" cy="1415850"/>
          </a:xfrm>
          <a:custGeom>
            <a:avLst/>
            <a:gdLst/>
            <a:ahLst/>
            <a:cxnLst/>
            <a:rect r="r" b="b" t="t" l="l"/>
            <a:pathLst>
              <a:path h="1415850" w="1415850">
                <a:moveTo>
                  <a:pt x="0" y="0"/>
                </a:moveTo>
                <a:lnTo>
                  <a:pt x="1415851" y="0"/>
                </a:lnTo>
                <a:lnTo>
                  <a:pt x="1415851" y="1415851"/>
                </a:lnTo>
                <a:lnTo>
                  <a:pt x="0" y="14158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051210" y="4201035"/>
            <a:ext cx="5927957" cy="3707667"/>
            <a:chOff x="0" y="0"/>
            <a:chExt cx="7903943" cy="49435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03972" cy="4943602"/>
            </a:xfrm>
            <a:custGeom>
              <a:avLst/>
              <a:gdLst/>
              <a:ahLst/>
              <a:cxnLst/>
              <a:rect r="r" b="b" t="t" l="l"/>
              <a:pathLst>
                <a:path h="4943602" w="7903972">
                  <a:moveTo>
                    <a:pt x="0" y="0"/>
                  </a:moveTo>
                  <a:lnTo>
                    <a:pt x="7903972" y="0"/>
                  </a:lnTo>
                  <a:lnTo>
                    <a:pt x="7903972" y="4943602"/>
                  </a:lnTo>
                  <a:lnTo>
                    <a:pt x="0" y="4943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390681" y="1140275"/>
            <a:ext cx="8194363" cy="1285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09"/>
              </a:lnSpc>
            </a:pPr>
            <a:r>
              <a:rPr lang="en-US" b="true" sz="736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40772" y="5375060"/>
            <a:ext cx="4868545" cy="188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179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Sobre el Inventario</a:t>
            </a:r>
          </a:p>
          <a:p>
            <a:pPr algn="l">
              <a:lnSpc>
                <a:spcPts val="3007"/>
              </a:lnSpc>
            </a:pPr>
            <a:r>
              <a:rPr lang="en-US" sz="179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Sobre las Ventas y Atención al Cliente</a:t>
            </a:r>
          </a:p>
          <a:p>
            <a:pPr algn="l">
              <a:lnSpc>
                <a:spcPts val="3007"/>
              </a:lnSpc>
            </a:pPr>
            <a:r>
              <a:rPr lang="en-US" sz="179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Sobre el Cumplimiento de Normativas</a:t>
            </a:r>
          </a:p>
          <a:p>
            <a:pPr algn="l">
              <a:lnSpc>
                <a:spcPts val="3007"/>
              </a:lnSpc>
            </a:pPr>
            <a:r>
              <a:rPr lang="en-US" sz="179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Sobre la Toma de Decisiones</a:t>
            </a:r>
          </a:p>
          <a:p>
            <a:pPr algn="l">
              <a:lnSpc>
                <a:spcPts val="3007"/>
              </a:lnSpc>
            </a:pPr>
            <a:r>
              <a:rPr lang="en-US" sz="179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Sobre las Finanzas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40772" y="7757746"/>
            <a:ext cx="7585377" cy="150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Falta de Automatización</a:t>
            </a:r>
          </a:p>
          <a:p>
            <a:pPr algn="l">
              <a:lnSpc>
                <a:spcPts val="3010"/>
              </a:lnSpc>
            </a:pP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Capacitación Insuficiente</a:t>
            </a:r>
          </a:p>
          <a:p>
            <a:pPr algn="l">
              <a:lnSpc>
                <a:spcPts val="3010"/>
              </a:lnSpc>
            </a:pP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Procesos Desactualizados</a:t>
            </a:r>
          </a:p>
          <a:p>
            <a:pPr algn="l">
              <a:lnSpc>
                <a:spcPts val="3011"/>
              </a:lnSpc>
            </a:pP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Limitaciones Presupuestarias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40772" y="3253028"/>
            <a:ext cx="7585377" cy="35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La ineficiencia operativa en la farmacia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568171" y="597499"/>
            <a:ext cx="2398227" cy="2398227"/>
            <a:chOff x="0" y="0"/>
            <a:chExt cx="3197636" cy="319763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97606" cy="3197606"/>
            </a:xfrm>
            <a:custGeom>
              <a:avLst/>
              <a:gdLst/>
              <a:ahLst/>
              <a:cxnLst/>
              <a:rect r="r" b="b" t="t" l="l"/>
              <a:pathLst>
                <a:path h="3197606" w="3197606">
                  <a:moveTo>
                    <a:pt x="0" y="0"/>
                  </a:moveTo>
                  <a:lnTo>
                    <a:pt x="3197606" y="0"/>
                  </a:lnTo>
                  <a:lnTo>
                    <a:pt x="3197606" y="3197606"/>
                  </a:lnTo>
                  <a:lnTo>
                    <a:pt x="0" y="3197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1465" y="-2544328"/>
            <a:ext cx="9898854" cy="8599630"/>
            <a:chOff x="0" y="0"/>
            <a:chExt cx="13198472" cy="114661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98475" cy="11466195"/>
            </a:xfrm>
            <a:custGeom>
              <a:avLst/>
              <a:gdLst/>
              <a:ahLst/>
              <a:cxnLst/>
              <a:rect r="r" b="b" t="t" l="l"/>
              <a:pathLst>
                <a:path h="11466195" w="13198475">
                  <a:moveTo>
                    <a:pt x="0" y="0"/>
                  </a:moveTo>
                  <a:lnTo>
                    <a:pt x="13198475" y="0"/>
                  </a:lnTo>
                  <a:lnTo>
                    <a:pt x="13198475" y="11466195"/>
                  </a:lnTo>
                  <a:lnTo>
                    <a:pt x="0" y="11466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" r="0" b="-1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51468" y="5453784"/>
            <a:ext cx="1335793" cy="1647279"/>
            <a:chOff x="0" y="0"/>
            <a:chExt cx="1781057" cy="21963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81048" cy="2196338"/>
            </a:xfrm>
            <a:custGeom>
              <a:avLst/>
              <a:gdLst/>
              <a:ahLst/>
              <a:cxnLst/>
              <a:rect r="r" b="b" t="t" l="l"/>
              <a:pathLst>
                <a:path h="2196338" w="1781048">
                  <a:moveTo>
                    <a:pt x="0" y="0"/>
                  </a:moveTo>
                  <a:lnTo>
                    <a:pt x="1781048" y="0"/>
                  </a:lnTo>
                  <a:lnTo>
                    <a:pt x="1781048" y="2196338"/>
                  </a:lnTo>
                  <a:lnTo>
                    <a:pt x="0" y="2196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" r="0" b="-3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80531" y="5453784"/>
            <a:ext cx="1584089" cy="1640770"/>
            <a:chOff x="0" y="0"/>
            <a:chExt cx="2112119" cy="21876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2137" cy="2187702"/>
            </a:xfrm>
            <a:custGeom>
              <a:avLst/>
              <a:gdLst/>
              <a:ahLst/>
              <a:cxnLst/>
              <a:rect r="r" b="b" t="t" l="l"/>
              <a:pathLst>
                <a:path h="2187702" w="2112137">
                  <a:moveTo>
                    <a:pt x="0" y="0"/>
                  </a:moveTo>
                  <a:lnTo>
                    <a:pt x="2112137" y="0"/>
                  </a:lnTo>
                  <a:lnTo>
                    <a:pt x="2112137" y="2187702"/>
                  </a:lnTo>
                  <a:lnTo>
                    <a:pt x="0" y="2187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t="0" r="-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08311" y="5453784"/>
            <a:ext cx="1738970" cy="1647279"/>
            <a:chOff x="0" y="0"/>
            <a:chExt cx="2318627" cy="21963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8639" cy="2196338"/>
            </a:xfrm>
            <a:custGeom>
              <a:avLst/>
              <a:gdLst/>
              <a:ahLst/>
              <a:cxnLst/>
              <a:rect r="r" b="b" t="t" l="l"/>
              <a:pathLst>
                <a:path h="2196338" w="2318639">
                  <a:moveTo>
                    <a:pt x="0" y="0"/>
                  </a:moveTo>
                  <a:lnTo>
                    <a:pt x="2318639" y="0"/>
                  </a:lnTo>
                  <a:lnTo>
                    <a:pt x="2318639" y="2196338"/>
                  </a:lnTo>
                  <a:lnTo>
                    <a:pt x="0" y="2196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" t="0" r="-44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64032" y="5257597"/>
            <a:ext cx="4953091" cy="3202999"/>
            <a:chOff x="0" y="0"/>
            <a:chExt cx="6604121" cy="42706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127" cy="4270629"/>
            </a:xfrm>
            <a:custGeom>
              <a:avLst/>
              <a:gdLst/>
              <a:ahLst/>
              <a:cxnLst/>
              <a:rect r="r" b="b" t="t" l="l"/>
              <a:pathLst>
                <a:path h="4270629" w="6604127">
                  <a:moveTo>
                    <a:pt x="0" y="0"/>
                  </a:moveTo>
                  <a:lnTo>
                    <a:pt x="6604127" y="0"/>
                  </a:lnTo>
                  <a:lnTo>
                    <a:pt x="6604127" y="4270629"/>
                  </a:lnTo>
                  <a:lnTo>
                    <a:pt x="0" y="4270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75262" y="1918965"/>
            <a:ext cx="85257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09"/>
              </a:lnSpc>
            </a:pPr>
            <a:r>
              <a:rPr lang="en-US" b="true" sz="736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Definir el Insight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35896" y="7227904"/>
            <a:ext cx="2227883" cy="287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29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-Control de inventario</a:t>
            </a:r>
          </a:p>
          <a:p>
            <a:pPr algn="ctr">
              <a:lnSpc>
                <a:spcPts val="3850"/>
              </a:lnSpc>
            </a:pPr>
            <a:r>
              <a:rPr lang="en-US" sz="229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-Gestion de ventas</a:t>
            </a:r>
          </a:p>
          <a:p>
            <a:pPr algn="ctr">
              <a:lnSpc>
                <a:spcPts val="3850"/>
              </a:lnSpc>
            </a:pPr>
          </a:p>
          <a:p>
            <a:pPr algn="ctr">
              <a:lnSpc>
                <a:spcPts val="38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005423" y="3380381"/>
            <a:ext cx="8782883" cy="44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Definiremos la principal necesidad a Resolver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5423" y="7227904"/>
            <a:ext cx="2227883" cy="142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b="true" sz="229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 ineficiencia operativa en la farmacia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3854" y="7227904"/>
            <a:ext cx="2227883" cy="245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b="true" sz="2292" spc="-4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Creacion de software punto de venta</a:t>
            </a:r>
          </a:p>
          <a:p>
            <a:pPr algn="ctr">
              <a:lnSpc>
                <a:spcPts val="4354"/>
              </a:lnSpc>
            </a:pPr>
            <a:r>
              <a:rPr lang="en-US" b="true" sz="259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SalvaPOS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98322">
            <a:off x="13494379" y="-5235414"/>
            <a:ext cx="8774178" cy="8796169"/>
            <a:chOff x="0" y="0"/>
            <a:chExt cx="11698904" cy="11728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98859" cy="11728196"/>
            </a:xfrm>
            <a:custGeom>
              <a:avLst/>
              <a:gdLst/>
              <a:ahLst/>
              <a:cxnLst/>
              <a:rect r="r" b="b" t="t" l="l"/>
              <a:pathLst>
                <a:path h="11728196" w="11698859">
                  <a:moveTo>
                    <a:pt x="0" y="0"/>
                  </a:moveTo>
                  <a:lnTo>
                    <a:pt x="11698859" y="0"/>
                  </a:lnTo>
                  <a:lnTo>
                    <a:pt x="11698859" y="11728196"/>
                  </a:lnTo>
                  <a:lnTo>
                    <a:pt x="0" y="11728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" r="0" b="-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83487" y="2086897"/>
            <a:ext cx="6218139" cy="6218139"/>
          </a:xfrm>
          <a:custGeom>
            <a:avLst/>
            <a:gdLst/>
            <a:ahLst/>
            <a:cxnLst/>
            <a:rect r="r" b="b" t="t" l="l"/>
            <a:pathLst>
              <a:path h="6218139" w="6218139">
                <a:moveTo>
                  <a:pt x="0" y="0"/>
                </a:moveTo>
                <a:lnTo>
                  <a:pt x="6218139" y="0"/>
                </a:lnTo>
                <a:lnTo>
                  <a:pt x="6218139" y="6218139"/>
                </a:lnTo>
                <a:lnTo>
                  <a:pt x="0" y="621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219" y="2363976"/>
            <a:ext cx="5685684" cy="5688800"/>
          </a:xfrm>
          <a:custGeom>
            <a:avLst/>
            <a:gdLst/>
            <a:ahLst/>
            <a:cxnLst/>
            <a:rect r="r" b="b" t="t" l="l"/>
            <a:pathLst>
              <a:path h="5688800" w="5685684">
                <a:moveTo>
                  <a:pt x="0" y="0"/>
                </a:moveTo>
                <a:lnTo>
                  <a:pt x="5685684" y="0"/>
                </a:lnTo>
                <a:lnTo>
                  <a:pt x="5685684" y="5688800"/>
                </a:lnTo>
                <a:lnTo>
                  <a:pt x="0" y="568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048950" y="3330326"/>
            <a:ext cx="1555883" cy="1287140"/>
            <a:chOff x="0" y="0"/>
            <a:chExt cx="2074511" cy="17161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4545" cy="1716151"/>
            </a:xfrm>
            <a:custGeom>
              <a:avLst/>
              <a:gdLst/>
              <a:ahLst/>
              <a:cxnLst/>
              <a:rect r="r" b="b" t="t" l="l"/>
              <a:pathLst>
                <a:path h="1716151" w="2074545">
                  <a:moveTo>
                    <a:pt x="0" y="0"/>
                  </a:moveTo>
                  <a:lnTo>
                    <a:pt x="2074545" y="0"/>
                  </a:lnTo>
                  <a:lnTo>
                    <a:pt x="2074545" y="1716151"/>
                  </a:lnTo>
                  <a:lnTo>
                    <a:pt x="0" y="1716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" r="1" b="-2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28648" y="4685062"/>
            <a:ext cx="5310749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0"/>
              </a:lnSpc>
            </a:pPr>
            <a:r>
              <a:rPr lang="en-US" sz="56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Qué hace el sistema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5521" y="933778"/>
            <a:ext cx="1320833" cy="123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5"/>
              </a:lnSpc>
            </a:pPr>
            <a:r>
              <a:rPr lang="en-US" b="true" sz="56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3585" y="917789"/>
            <a:ext cx="8190282" cy="206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0070" indent="-215035" lvl="1">
              <a:lnSpc>
                <a:spcPts val="3346"/>
              </a:lnSpc>
              <a:buFont typeface="Arial"/>
              <a:buChar char="•"/>
            </a:pPr>
            <a:r>
              <a:rPr lang="en-US" sz="199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199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estión de Inventario:</a:t>
            </a:r>
          </a:p>
          <a:p>
            <a:pPr algn="just">
              <a:lnSpc>
                <a:spcPts val="3346"/>
              </a:lnSpc>
            </a:pPr>
            <a:r>
              <a:rPr lang="en-US" sz="199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99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astrea las ventas en tiempo real, alerta sobre productos con bajo stock y sugiere pedidos de reabastecimiento. Esto asegura que siempre haya suficientes medicamentos y productos disponibles.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06200" y="3192026"/>
            <a:ext cx="7725444" cy="248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0071" indent="-215036" lvl="1">
              <a:lnSpc>
                <a:spcPts val="3346"/>
              </a:lnSpc>
              <a:buFont typeface="Arial"/>
              <a:buChar char="•"/>
            </a:pPr>
            <a:r>
              <a:rPr lang="en-US" sz="199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Procesamiento de Ventas:</a:t>
            </a:r>
          </a:p>
          <a:p>
            <a:pPr algn="just">
              <a:lnSpc>
                <a:spcPts val="3346"/>
              </a:lnSpc>
            </a:pPr>
            <a:r>
              <a:rPr lang="en-US" sz="199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Permite transacciones rápidas y precisas, escaneo de productos y procesamiento de múltiples formas de pago, mejorando la experiencia del cliente. Permite procesar pagos con tarjetas de crédito, débito, efectivo y sistemas de pago móvil.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06200" y="5944659"/>
            <a:ext cx="7725444" cy="248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5293" indent="-212646" lvl="1">
              <a:lnSpc>
                <a:spcPts val="3309"/>
              </a:lnSpc>
              <a:buFont typeface="Arial"/>
              <a:buChar char="•"/>
            </a:pPr>
            <a:r>
              <a:rPr lang="en-US" sz="1969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Gestión de Reportes:</a:t>
            </a:r>
          </a:p>
          <a:p>
            <a:pPr algn="just">
              <a:lnSpc>
                <a:spcPts val="3309"/>
              </a:lnSpc>
            </a:pPr>
            <a:r>
              <a:rPr lang="en-US" sz="1969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Esta funcionalidad permite a los gerentes y administradores acceder a información clave para la toma de decisiones estratégicas, facilitando el análisis del rendimiento de la farmacia y el control de inventarios de manera eficiente.</a:t>
            </a:r>
          </a:p>
          <a:p>
            <a:pPr algn="just">
              <a:lnSpc>
                <a:spcPts val="330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702944" y="8339157"/>
            <a:ext cx="7495556" cy="206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0071" indent="-215036" lvl="1">
              <a:lnSpc>
                <a:spcPts val="3346"/>
              </a:lnSpc>
              <a:buFont typeface="Arial"/>
              <a:buChar char="•"/>
            </a:pPr>
            <a:r>
              <a:rPr lang="en-US" sz="199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Gestión de Precios y Promociones:</a:t>
            </a:r>
          </a:p>
          <a:p>
            <a:pPr algn="just">
              <a:lnSpc>
                <a:spcPts val="3346"/>
              </a:lnSpc>
            </a:pPr>
            <a:r>
              <a:rPr lang="en-US" sz="199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Permite gestionar y aplicar cambios de precios y promociones a todos los puntos de venta de manera centralizada y automática.</a:t>
            </a:r>
          </a:p>
          <a:p>
            <a:pPr algn="just">
              <a:lnSpc>
                <a:spcPts val="3346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088870" y="7165894"/>
            <a:ext cx="479340" cy="479340"/>
          </a:xfrm>
          <a:custGeom>
            <a:avLst/>
            <a:gdLst/>
            <a:ahLst/>
            <a:cxnLst/>
            <a:rect r="r" b="b" t="t" l="l"/>
            <a:pathLst>
              <a:path h="479340" w="479340">
                <a:moveTo>
                  <a:pt x="0" y="0"/>
                </a:moveTo>
                <a:lnTo>
                  <a:pt x="479339" y="0"/>
                </a:lnTo>
                <a:lnTo>
                  <a:pt x="479339" y="479339"/>
                </a:lnTo>
                <a:lnTo>
                  <a:pt x="0" y="4793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43719" y="5675418"/>
            <a:ext cx="479340" cy="479340"/>
          </a:xfrm>
          <a:custGeom>
            <a:avLst/>
            <a:gdLst/>
            <a:ahLst/>
            <a:cxnLst/>
            <a:rect r="r" b="b" t="t" l="l"/>
            <a:pathLst>
              <a:path h="479340" w="479340">
                <a:moveTo>
                  <a:pt x="0" y="0"/>
                </a:moveTo>
                <a:lnTo>
                  <a:pt x="479339" y="0"/>
                </a:lnTo>
                <a:lnTo>
                  <a:pt x="479339" y="479339"/>
                </a:lnTo>
                <a:lnTo>
                  <a:pt x="0" y="4793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43719" y="4110476"/>
            <a:ext cx="479340" cy="479340"/>
          </a:xfrm>
          <a:custGeom>
            <a:avLst/>
            <a:gdLst/>
            <a:ahLst/>
            <a:cxnLst/>
            <a:rect r="r" b="b" t="t" l="l"/>
            <a:pathLst>
              <a:path h="479340" w="479340">
                <a:moveTo>
                  <a:pt x="0" y="0"/>
                </a:moveTo>
                <a:lnTo>
                  <a:pt x="479339" y="0"/>
                </a:lnTo>
                <a:lnTo>
                  <a:pt x="479339" y="479339"/>
                </a:lnTo>
                <a:lnTo>
                  <a:pt x="0" y="4793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88870" y="2747418"/>
            <a:ext cx="479340" cy="479340"/>
          </a:xfrm>
          <a:custGeom>
            <a:avLst/>
            <a:gdLst/>
            <a:ahLst/>
            <a:cxnLst/>
            <a:rect r="r" b="b" t="t" l="l"/>
            <a:pathLst>
              <a:path h="479340" w="479340">
                <a:moveTo>
                  <a:pt x="0" y="0"/>
                </a:moveTo>
                <a:lnTo>
                  <a:pt x="479339" y="0"/>
                </a:lnTo>
                <a:lnTo>
                  <a:pt x="479339" y="479339"/>
                </a:lnTo>
                <a:lnTo>
                  <a:pt x="0" y="4793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-1898322">
            <a:off x="-1987267" y="8095155"/>
            <a:ext cx="4891502" cy="4903762"/>
            <a:chOff x="0" y="0"/>
            <a:chExt cx="6522003" cy="65383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21958" cy="6538341"/>
            </a:xfrm>
            <a:custGeom>
              <a:avLst/>
              <a:gdLst/>
              <a:ahLst/>
              <a:cxnLst/>
              <a:rect r="r" b="b" t="t" l="l"/>
              <a:pathLst>
                <a:path h="6538341" w="6521958">
                  <a:moveTo>
                    <a:pt x="0" y="0"/>
                  </a:moveTo>
                  <a:lnTo>
                    <a:pt x="6521958" y="0"/>
                  </a:lnTo>
                  <a:lnTo>
                    <a:pt x="6521958" y="6538341"/>
                  </a:lnTo>
                  <a:lnTo>
                    <a:pt x="0" y="6538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" r="0" b="-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881602" y="6542437"/>
            <a:ext cx="3406398" cy="3783940"/>
            <a:chOff x="0" y="0"/>
            <a:chExt cx="6383133" cy="70905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83147" cy="7090537"/>
            </a:xfrm>
            <a:custGeom>
              <a:avLst/>
              <a:gdLst/>
              <a:ahLst/>
              <a:cxnLst/>
              <a:rect r="r" b="b" t="t" l="l"/>
              <a:pathLst>
                <a:path h="7090537" w="6383147">
                  <a:moveTo>
                    <a:pt x="0" y="0"/>
                  </a:moveTo>
                  <a:lnTo>
                    <a:pt x="6383147" y="0"/>
                  </a:lnTo>
                  <a:lnTo>
                    <a:pt x="6383147" y="7090537"/>
                  </a:lnTo>
                  <a:lnTo>
                    <a:pt x="0" y="709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8" r="0" b="-4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58780" y="5912625"/>
            <a:ext cx="6868400" cy="3503558"/>
            <a:chOff x="0" y="0"/>
            <a:chExt cx="12403142" cy="63268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03101" cy="6326874"/>
            </a:xfrm>
            <a:custGeom>
              <a:avLst/>
              <a:gdLst/>
              <a:ahLst/>
              <a:cxnLst/>
              <a:rect r="r" b="b" t="t" l="l"/>
              <a:pathLst>
                <a:path h="6326874" w="12403101">
                  <a:moveTo>
                    <a:pt x="0" y="0"/>
                  </a:moveTo>
                  <a:lnTo>
                    <a:pt x="12403101" y="0"/>
                  </a:lnTo>
                  <a:lnTo>
                    <a:pt x="12403101" y="6326874"/>
                  </a:lnTo>
                  <a:lnTo>
                    <a:pt x="0" y="6326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245" r="0" b="-524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6036" y="952601"/>
            <a:ext cx="4029750" cy="4476380"/>
            <a:chOff x="0" y="0"/>
            <a:chExt cx="5373000" cy="59685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2989" cy="5968492"/>
            </a:xfrm>
            <a:custGeom>
              <a:avLst/>
              <a:gdLst/>
              <a:ahLst/>
              <a:cxnLst/>
              <a:rect r="r" b="b" t="t" l="l"/>
              <a:pathLst>
                <a:path h="5968492" w="5372989">
                  <a:moveTo>
                    <a:pt x="0" y="0"/>
                  </a:moveTo>
                  <a:lnTo>
                    <a:pt x="5372989" y="0"/>
                  </a:lnTo>
                  <a:lnTo>
                    <a:pt x="5372989" y="5968492"/>
                  </a:lnTo>
                  <a:lnTo>
                    <a:pt x="0" y="5968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8" r="0" b="-4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1403965">
            <a:off x="1801472" y="3034971"/>
            <a:ext cx="1689381" cy="1689381"/>
            <a:chOff x="0" y="0"/>
            <a:chExt cx="2252508" cy="22525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2472" cy="2252472"/>
            </a:xfrm>
            <a:custGeom>
              <a:avLst/>
              <a:gdLst/>
              <a:ahLst/>
              <a:cxnLst/>
              <a:rect r="r" b="b" t="t" l="l"/>
              <a:pathLst>
                <a:path h="2252472" w="2252472">
                  <a:moveTo>
                    <a:pt x="0" y="0"/>
                  </a:moveTo>
                  <a:lnTo>
                    <a:pt x="2252472" y="0"/>
                  </a:lnTo>
                  <a:lnTo>
                    <a:pt x="2252472" y="2252472"/>
                  </a:lnTo>
                  <a:lnTo>
                    <a:pt x="0" y="2252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-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4986714" y="724709"/>
            <a:ext cx="12105258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Metodologia AGILE</a:t>
            </a:r>
          </a:p>
          <a:p>
            <a:pPr algn="ctr">
              <a:lnSpc>
                <a:spcPts val="10305"/>
              </a:lnSpc>
            </a:pPr>
          </a:p>
          <a:p>
            <a:pPr algn="ctr">
              <a:lnSpc>
                <a:spcPts val="1030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176233" y="3114591"/>
            <a:ext cx="8224883" cy="174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</a:p>
          <a:p>
            <a:pPr algn="l">
              <a:lnSpc>
                <a:spcPts val="27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Developers: Richard Araneda , Pablo Avila </a:t>
            </a:r>
          </a:p>
          <a:p>
            <a:pPr algn="l">
              <a:lnSpc>
                <a:spcPts val="27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Testing: Pablo Avila , Richard Araneda</a:t>
            </a:r>
          </a:p>
          <a:p>
            <a:pPr algn="l">
              <a:lnSpc>
                <a:spcPts val="27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Owner:  CHRISTIAN RODRIGO LAZCANO</a:t>
            </a:r>
          </a:p>
          <a:p>
            <a:pPr algn="l">
              <a:lnSpc>
                <a:spcPts val="27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 Master: Pablo Avila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81933" y="4072165"/>
            <a:ext cx="11654835" cy="3277922"/>
          </a:xfrm>
          <a:custGeom>
            <a:avLst/>
            <a:gdLst/>
            <a:ahLst/>
            <a:cxnLst/>
            <a:rect r="r" b="b" t="t" l="l"/>
            <a:pathLst>
              <a:path h="3277922" w="11654835">
                <a:moveTo>
                  <a:pt x="0" y="0"/>
                </a:moveTo>
                <a:lnTo>
                  <a:pt x="11654835" y="0"/>
                </a:lnTo>
                <a:lnTo>
                  <a:pt x="11654835" y="3277923"/>
                </a:lnTo>
                <a:lnTo>
                  <a:pt x="0" y="3277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6714" y="724709"/>
            <a:ext cx="12105258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Metodologia AGILE</a:t>
            </a:r>
          </a:p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Cronograma</a:t>
            </a:r>
          </a:p>
          <a:p>
            <a:pPr algn="ctr">
              <a:lnSpc>
                <a:spcPts val="10305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5110935">
            <a:off x="-4138754" y="-3137195"/>
            <a:ext cx="9898854" cy="8599630"/>
            <a:chOff x="0" y="0"/>
            <a:chExt cx="13198472" cy="114661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98475" cy="11466195"/>
            </a:xfrm>
            <a:custGeom>
              <a:avLst/>
              <a:gdLst/>
              <a:ahLst/>
              <a:cxnLst/>
              <a:rect r="r" b="b" t="t" l="l"/>
              <a:pathLst>
                <a:path h="11466195" w="13198475">
                  <a:moveTo>
                    <a:pt x="0" y="0"/>
                  </a:moveTo>
                  <a:lnTo>
                    <a:pt x="13198475" y="0"/>
                  </a:lnTo>
                  <a:lnTo>
                    <a:pt x="13198475" y="11466195"/>
                  </a:lnTo>
                  <a:lnTo>
                    <a:pt x="0" y="11466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1" r="0" b="-1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8322762"/>
            <a:ext cx="4953233" cy="134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5"/>
              </a:lnSpc>
            </a:pPr>
            <a:r>
              <a:rPr lang="en-US" sz="3868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Springs por semanas</a:t>
            </a:r>
          </a:p>
          <a:p>
            <a:pPr algn="ctr">
              <a:lnSpc>
                <a:spcPts val="5415"/>
              </a:lnSpc>
            </a:pPr>
            <a:r>
              <a:rPr lang="en-US" sz="3868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4 semanas por epicas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935411" y="564475"/>
            <a:ext cx="12105258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MATRIZ</a:t>
            </a:r>
          </a:p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RACI</a:t>
            </a:r>
          </a:p>
          <a:p>
            <a:pPr algn="ctr">
              <a:lnSpc>
                <a:spcPts val="1030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5110935">
            <a:off x="-5301943" y="8452139"/>
            <a:ext cx="9898854" cy="8599630"/>
            <a:chOff x="0" y="0"/>
            <a:chExt cx="13198472" cy="114661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98475" cy="11466195"/>
            </a:xfrm>
            <a:custGeom>
              <a:avLst/>
              <a:gdLst/>
              <a:ahLst/>
              <a:cxnLst/>
              <a:rect r="r" b="b" t="t" l="l"/>
              <a:pathLst>
                <a:path h="11466195" w="13198475">
                  <a:moveTo>
                    <a:pt x="0" y="0"/>
                  </a:moveTo>
                  <a:lnTo>
                    <a:pt x="13198475" y="0"/>
                  </a:lnTo>
                  <a:lnTo>
                    <a:pt x="13198475" y="11466195"/>
                  </a:lnTo>
                  <a:lnTo>
                    <a:pt x="0" y="11466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1" r="0" b="-1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502291" y="4045896"/>
            <a:ext cx="11301259" cy="4534630"/>
          </a:xfrm>
          <a:custGeom>
            <a:avLst/>
            <a:gdLst/>
            <a:ahLst/>
            <a:cxnLst/>
            <a:rect r="r" b="b" t="t" l="l"/>
            <a:pathLst>
              <a:path h="4534630" w="11301259">
                <a:moveTo>
                  <a:pt x="0" y="0"/>
                </a:moveTo>
                <a:lnTo>
                  <a:pt x="11301259" y="0"/>
                </a:lnTo>
                <a:lnTo>
                  <a:pt x="11301259" y="4534630"/>
                </a:lnTo>
                <a:lnTo>
                  <a:pt x="0" y="4534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1" t="0" r="-6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82159" y="724709"/>
            <a:ext cx="12105258" cy="653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8588" b="true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SalvaPOS - Perfil de Actores Usuarios</a:t>
            </a:r>
          </a:p>
          <a:p>
            <a:pPr algn="ctr">
              <a:lnSpc>
                <a:spcPts val="10305"/>
              </a:lnSpc>
            </a:pPr>
          </a:p>
          <a:p>
            <a:pPr algn="ctr">
              <a:lnSpc>
                <a:spcPts val="10305"/>
              </a:lnSpc>
            </a:pPr>
          </a:p>
          <a:p>
            <a:pPr algn="ctr">
              <a:lnSpc>
                <a:spcPts val="1030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6326" y="2566421"/>
            <a:ext cx="4290377" cy="2860251"/>
          </a:xfrm>
          <a:custGeom>
            <a:avLst/>
            <a:gdLst/>
            <a:ahLst/>
            <a:cxnLst/>
            <a:rect r="r" b="b" t="t" l="l"/>
            <a:pathLst>
              <a:path h="2860251" w="4290377">
                <a:moveTo>
                  <a:pt x="0" y="0"/>
                </a:moveTo>
                <a:lnTo>
                  <a:pt x="4290377" y="0"/>
                </a:lnTo>
                <a:lnTo>
                  <a:pt x="4290377" y="2860251"/>
                </a:lnTo>
                <a:lnTo>
                  <a:pt x="0" y="2860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1930" y="6471761"/>
            <a:ext cx="5428402" cy="3257041"/>
          </a:xfrm>
          <a:custGeom>
            <a:avLst/>
            <a:gdLst/>
            <a:ahLst/>
            <a:cxnLst/>
            <a:rect r="r" b="b" t="t" l="l"/>
            <a:pathLst>
              <a:path h="3257041" w="5428402">
                <a:moveTo>
                  <a:pt x="0" y="0"/>
                </a:moveTo>
                <a:lnTo>
                  <a:pt x="5428402" y="0"/>
                </a:lnTo>
                <a:lnTo>
                  <a:pt x="5428402" y="3257041"/>
                </a:lnTo>
                <a:lnTo>
                  <a:pt x="0" y="3257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67463" y="3528282"/>
            <a:ext cx="11651186" cy="5516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Farmaceutico - Cajero:</a:t>
            </a:r>
          </a:p>
          <a:p>
            <a:pPr algn="l">
              <a:lnSpc>
                <a:spcPts val="2760"/>
              </a:lnSpc>
            </a:pPr>
          </a:p>
          <a:p>
            <a:pPr algn="just">
              <a:lnSpc>
                <a:spcPts val="27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Farmacéutico (Cajero) utiliza el sistema POS para registrar las ventas diarias de manera rápida y eficiente. Su rol incluye el escaneo de productos, la actualización automática del inventario al realizar una venta y el procesamiento de pagos en múltiples formatos (efectivo, tarjeta, etc.). Además, asegura que la experiencia del cliente sea fluida, garantizando la precisión en las transacciones y el cumplimiento de los procedimientos de la farmacia.</a:t>
            </a:r>
          </a:p>
          <a:p>
            <a:pPr algn="l">
              <a:lnSpc>
                <a:spcPts val="2760"/>
              </a:lnSpc>
            </a:pPr>
          </a:p>
          <a:p>
            <a:pPr algn="l">
              <a:lnSpc>
                <a:spcPts val="2760"/>
              </a:lnSpc>
            </a:pP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Gerente de la farmacia - Administrador:</a:t>
            </a:r>
          </a:p>
          <a:p>
            <a:pPr algn="l">
              <a:lnSpc>
                <a:spcPts val="2760"/>
              </a:lnSpc>
            </a:pPr>
          </a:p>
          <a:p>
            <a:pPr algn="just">
              <a:lnSpc>
                <a:spcPts val="276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Administrador es responsable de la gestión integral del sistema POS, incluyendo la configuración de precios, el control del inventario y la generación de reportes. Tiene acceso a todas las funcionalidades del sistema, lo que le permite tomar decisiones estratégicas basadas en el análisis de ventas, supervisar el rendimiento del negocio y asegurar el cumplimiento de normativas. Además, es responsable de mantener la base de datos actualizada y configurar promociones o descuentos.</a:t>
            </a:r>
          </a:p>
          <a:p>
            <a:pPr algn="just">
              <a:lnSpc>
                <a:spcPts val="27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DAGOcZ4ZYz4</dc:identifier>
  <dcterms:modified xsi:type="dcterms:W3CDTF">2011-08-01T06:04:30Z</dcterms:modified>
  <cp:revision>1</cp:revision>
  <dc:title>SalvaPOS_PabloAvila-RichardAraneda.pptx</dc:title>
</cp:coreProperties>
</file>